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Gotham Italics" charset="1" panose="00000000000000000000"/>
      <p:regular r:id="rId21"/>
    </p:embeddedFont>
    <p:embeddedFont>
      <p:font typeface="Aileron Heavy" charset="1" panose="00000A00000000000000"/>
      <p:regular r:id="rId22"/>
    </p:embeddedFont>
    <p:embeddedFont>
      <p:font typeface="Open Sans Light" charset="1" panose="020B0306030504020204"/>
      <p:regular r:id="rId23"/>
    </p:embeddedFont>
    <p:embeddedFont>
      <p:font typeface="Open Sans Bold Italics" charset="1" panose="020B0806030504020204"/>
      <p:regular r:id="rId24"/>
    </p:embeddedFont>
    <p:embeddedFont>
      <p:font typeface="Open Sans Bold" charset="1" panose="020B0806030504020204"/>
      <p:regular r:id="rId25"/>
    </p:embeddedFont>
    <p:embeddedFont>
      <p:font typeface="TT Hoves" charset="1" panose="02000003020000060003"/>
      <p:regular r:id="rId26"/>
    </p:embeddedFont>
    <p:embeddedFont>
      <p:font typeface="Poppins Bold" charset="1" panose="00000800000000000000"/>
      <p:regular r:id="rId27"/>
    </p:embeddedFont>
    <p:embeddedFont>
      <p:font typeface="TT Hoves Bold" charset="1" panose="02000003020000060003"/>
      <p:regular r:id="rId28"/>
    </p:embeddedFont>
    <p:embeddedFont>
      <p:font typeface="Open Sans" charset="1" panose="020B0606030504020204"/>
      <p:regular r:id="rId29"/>
    </p:embeddedFont>
    <p:embeddedFont>
      <p:font typeface="Open Sans Italics" charset="1" panose="020B0606030504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VAGmRUBN-sI.mp4" Type="http://schemas.openxmlformats.org/officeDocument/2006/relationships/video"/><Relationship Id="rId4" Target="../media/VAGmRUBN-sI.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VAGmRoxCQWY.mp4" Type="http://schemas.openxmlformats.org/officeDocument/2006/relationships/video"/><Relationship Id="rId4" Target="../media/VAGmRoxCQWY.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VAGmRP2ns4I.mp4" Type="http://schemas.openxmlformats.org/officeDocument/2006/relationships/video"/><Relationship Id="rId4" Target="../media/VAGmRP2ns4I.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mRKKqvhg.mp4" Type="http://schemas.openxmlformats.org/officeDocument/2006/relationships/video"/><Relationship Id="rId4" Target="../media/VAGmRKKqvhg.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74777" y="-5850924"/>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79BE">
                <a:alpha val="11765"/>
              </a:srgbClr>
            </a:solidFill>
            <a:ln w="514350" cap="sq">
              <a:solidFill>
                <a:srgbClr val="2379BE">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230409" y="4789788"/>
            <a:ext cx="10994424" cy="109944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2379BE">
                  <a:alpha val="11765"/>
                </a:srgbClr>
              </a:solidFill>
              <a:prstDash val="solid"/>
              <a:miter/>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556644" y="0"/>
            <a:ext cx="4651379" cy="3086824"/>
          </a:xfrm>
          <a:custGeom>
            <a:avLst/>
            <a:gdLst/>
            <a:ahLst/>
            <a:cxnLst/>
            <a:rect r="r" b="b" t="t" l="l"/>
            <a:pathLst>
              <a:path h="3086824" w="4651379">
                <a:moveTo>
                  <a:pt x="0" y="0"/>
                </a:moveTo>
                <a:lnTo>
                  <a:pt x="4651379" y="0"/>
                </a:lnTo>
                <a:lnTo>
                  <a:pt x="4651379" y="3086824"/>
                </a:lnTo>
                <a:lnTo>
                  <a:pt x="0" y="308682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076242" y="8300650"/>
            <a:ext cx="4651379" cy="3086824"/>
          </a:xfrm>
          <a:custGeom>
            <a:avLst/>
            <a:gdLst/>
            <a:ahLst/>
            <a:cxnLst/>
            <a:rect r="r" b="b" t="t" l="l"/>
            <a:pathLst>
              <a:path h="3086824" w="4651379">
                <a:moveTo>
                  <a:pt x="0" y="0"/>
                </a:moveTo>
                <a:lnTo>
                  <a:pt x="4651379" y="0"/>
                </a:lnTo>
                <a:lnTo>
                  <a:pt x="4651379" y="3086824"/>
                </a:lnTo>
                <a:lnTo>
                  <a:pt x="0" y="308682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666274" y="9515475"/>
            <a:ext cx="8446777" cy="1543050"/>
            <a:chOff x="0" y="0"/>
            <a:chExt cx="2224665" cy="406400"/>
          </a:xfrm>
        </p:grpSpPr>
        <p:sp>
          <p:nvSpPr>
            <p:cNvPr name="Freeform 11" id="11"/>
            <p:cNvSpPr/>
            <p:nvPr/>
          </p:nvSpPr>
          <p:spPr>
            <a:xfrm flipH="false" flipV="false" rot="0">
              <a:off x="0" y="0"/>
              <a:ext cx="2224666" cy="406400"/>
            </a:xfrm>
            <a:custGeom>
              <a:avLst/>
              <a:gdLst/>
              <a:ahLst/>
              <a:cxnLst/>
              <a:rect r="r" b="b" t="t" l="l"/>
              <a:pathLst>
                <a:path h="406400" w="2224666">
                  <a:moveTo>
                    <a:pt x="46744" y="0"/>
                  </a:moveTo>
                  <a:lnTo>
                    <a:pt x="2177921" y="0"/>
                  </a:lnTo>
                  <a:cubicBezTo>
                    <a:pt x="2203737" y="0"/>
                    <a:pt x="2224666" y="20928"/>
                    <a:pt x="2224666" y="46744"/>
                  </a:cubicBezTo>
                  <a:lnTo>
                    <a:pt x="2224666" y="359656"/>
                  </a:lnTo>
                  <a:cubicBezTo>
                    <a:pt x="2224666" y="385472"/>
                    <a:pt x="2203737" y="406400"/>
                    <a:pt x="2177921" y="406400"/>
                  </a:cubicBezTo>
                  <a:lnTo>
                    <a:pt x="46744" y="406400"/>
                  </a:lnTo>
                  <a:cubicBezTo>
                    <a:pt x="20928" y="406400"/>
                    <a:pt x="0" y="385472"/>
                    <a:pt x="0" y="359656"/>
                  </a:cubicBezTo>
                  <a:lnTo>
                    <a:pt x="0" y="46744"/>
                  </a:lnTo>
                  <a:cubicBezTo>
                    <a:pt x="0" y="20928"/>
                    <a:pt x="20928" y="0"/>
                    <a:pt x="46744" y="0"/>
                  </a:cubicBezTo>
                  <a:close/>
                </a:path>
              </a:pathLst>
            </a:custGeom>
            <a:solidFill>
              <a:srgbClr val="2379BE"/>
            </a:solidFill>
          </p:spPr>
        </p:sp>
        <p:sp>
          <p:nvSpPr>
            <p:cNvPr name="TextBox 12" id="12"/>
            <p:cNvSpPr txBox="true"/>
            <p:nvPr/>
          </p:nvSpPr>
          <p:spPr>
            <a:xfrm>
              <a:off x="0" y="-38100"/>
              <a:ext cx="2224665"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2238632" y="-540093"/>
            <a:ext cx="8446777" cy="1543050"/>
            <a:chOff x="0" y="0"/>
            <a:chExt cx="2224665" cy="406400"/>
          </a:xfrm>
        </p:grpSpPr>
        <p:sp>
          <p:nvSpPr>
            <p:cNvPr name="Freeform 14" id="14"/>
            <p:cNvSpPr/>
            <p:nvPr/>
          </p:nvSpPr>
          <p:spPr>
            <a:xfrm flipH="false" flipV="false" rot="0">
              <a:off x="0" y="0"/>
              <a:ext cx="2224666" cy="406400"/>
            </a:xfrm>
            <a:custGeom>
              <a:avLst/>
              <a:gdLst/>
              <a:ahLst/>
              <a:cxnLst/>
              <a:rect r="r" b="b" t="t" l="l"/>
              <a:pathLst>
                <a:path h="406400" w="2224666">
                  <a:moveTo>
                    <a:pt x="46744" y="0"/>
                  </a:moveTo>
                  <a:lnTo>
                    <a:pt x="2177921" y="0"/>
                  </a:lnTo>
                  <a:cubicBezTo>
                    <a:pt x="2203737" y="0"/>
                    <a:pt x="2224666" y="20928"/>
                    <a:pt x="2224666" y="46744"/>
                  </a:cubicBezTo>
                  <a:lnTo>
                    <a:pt x="2224666" y="359656"/>
                  </a:lnTo>
                  <a:cubicBezTo>
                    <a:pt x="2224666" y="385472"/>
                    <a:pt x="2203737" y="406400"/>
                    <a:pt x="2177921" y="406400"/>
                  </a:cubicBezTo>
                  <a:lnTo>
                    <a:pt x="46744" y="406400"/>
                  </a:lnTo>
                  <a:cubicBezTo>
                    <a:pt x="20928" y="406400"/>
                    <a:pt x="0" y="385472"/>
                    <a:pt x="0" y="359656"/>
                  </a:cubicBezTo>
                  <a:lnTo>
                    <a:pt x="0" y="46744"/>
                  </a:lnTo>
                  <a:cubicBezTo>
                    <a:pt x="0" y="20928"/>
                    <a:pt x="20928" y="0"/>
                    <a:pt x="46744" y="0"/>
                  </a:cubicBezTo>
                  <a:close/>
                </a:path>
              </a:pathLst>
            </a:custGeom>
            <a:solidFill>
              <a:srgbClr val="2379BE"/>
            </a:solidFill>
          </p:spPr>
        </p:sp>
        <p:sp>
          <p:nvSpPr>
            <p:cNvPr name="TextBox 15" id="15"/>
            <p:cNvSpPr txBox="true"/>
            <p:nvPr/>
          </p:nvSpPr>
          <p:spPr>
            <a:xfrm>
              <a:off x="0" y="-38100"/>
              <a:ext cx="2224665"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7011680" y="231432"/>
            <a:ext cx="4264639" cy="3702111"/>
          </a:xfrm>
          <a:custGeom>
            <a:avLst/>
            <a:gdLst/>
            <a:ahLst/>
            <a:cxnLst/>
            <a:rect r="r" b="b" t="t" l="l"/>
            <a:pathLst>
              <a:path h="3702111" w="4264639">
                <a:moveTo>
                  <a:pt x="0" y="0"/>
                </a:moveTo>
                <a:lnTo>
                  <a:pt x="4264640" y="0"/>
                </a:lnTo>
                <a:lnTo>
                  <a:pt x="4264640" y="3702111"/>
                </a:lnTo>
                <a:lnTo>
                  <a:pt x="0" y="3702111"/>
                </a:lnTo>
                <a:lnTo>
                  <a:pt x="0" y="0"/>
                </a:lnTo>
                <a:close/>
              </a:path>
            </a:pathLst>
          </a:custGeom>
          <a:blipFill>
            <a:blip r:embed="rId4"/>
            <a:stretch>
              <a:fillRect l="0" t="0" r="0" b="0"/>
            </a:stretch>
          </a:blipFill>
        </p:spPr>
      </p:sp>
      <p:sp>
        <p:nvSpPr>
          <p:cNvPr name="TextBox 17" id="17"/>
          <p:cNvSpPr txBox="true"/>
          <p:nvPr/>
        </p:nvSpPr>
        <p:spPr>
          <a:xfrm rot="0">
            <a:off x="5425138" y="6985045"/>
            <a:ext cx="7684544" cy="688935"/>
          </a:xfrm>
          <a:prstGeom prst="rect">
            <a:avLst/>
          </a:prstGeom>
        </p:spPr>
        <p:txBody>
          <a:bodyPr anchor="t" rtlCol="false" tIns="0" lIns="0" bIns="0" rIns="0">
            <a:spAutoFit/>
          </a:bodyPr>
          <a:lstStyle/>
          <a:p>
            <a:pPr algn="ctr">
              <a:lnSpc>
                <a:spcPts val="5602"/>
              </a:lnSpc>
              <a:spcBef>
                <a:spcPct val="0"/>
              </a:spcBef>
            </a:pPr>
            <a:r>
              <a:rPr lang="en-US" sz="4001" i="true" spc="224">
                <a:solidFill>
                  <a:srgbClr val="727F87"/>
                </a:solidFill>
                <a:latin typeface="Gotham Italics"/>
                <a:ea typeface="Gotham Italics"/>
                <a:cs typeface="Gotham Italics"/>
                <a:sym typeface="Gotham Italics"/>
              </a:rPr>
              <a:t>for PsicoDX</a:t>
            </a:r>
          </a:p>
        </p:txBody>
      </p:sp>
      <p:sp>
        <p:nvSpPr>
          <p:cNvPr name="TextBox 18" id="18"/>
          <p:cNvSpPr txBox="true"/>
          <p:nvPr/>
        </p:nvSpPr>
        <p:spPr>
          <a:xfrm rot="0">
            <a:off x="3557115" y="3492561"/>
            <a:ext cx="11159517" cy="1866079"/>
          </a:xfrm>
          <a:prstGeom prst="rect">
            <a:avLst/>
          </a:prstGeom>
        </p:spPr>
        <p:txBody>
          <a:bodyPr anchor="t" rtlCol="false" tIns="0" lIns="0" bIns="0" rIns="0">
            <a:spAutoFit/>
          </a:bodyPr>
          <a:lstStyle/>
          <a:p>
            <a:pPr algn="ctr">
              <a:lnSpc>
                <a:spcPts val="15270"/>
              </a:lnSpc>
              <a:spcBef>
                <a:spcPct val="0"/>
              </a:spcBef>
            </a:pPr>
            <a:r>
              <a:rPr lang="en-US" b="true" sz="10907" spc="1527">
                <a:solidFill>
                  <a:srgbClr val="2379BE"/>
                </a:solidFill>
                <a:latin typeface="Aileron Heavy"/>
                <a:ea typeface="Aileron Heavy"/>
                <a:cs typeface="Aileron Heavy"/>
                <a:sym typeface="Aileron Heavy"/>
              </a:rPr>
              <a:t>PSYTECH</a:t>
            </a:r>
          </a:p>
        </p:txBody>
      </p:sp>
      <p:sp>
        <p:nvSpPr>
          <p:cNvPr name="TextBox 19" id="19"/>
          <p:cNvSpPr txBox="true"/>
          <p:nvPr/>
        </p:nvSpPr>
        <p:spPr>
          <a:xfrm rot="0">
            <a:off x="5595763" y="5291965"/>
            <a:ext cx="7684544" cy="523835"/>
          </a:xfrm>
          <a:prstGeom prst="rect">
            <a:avLst/>
          </a:prstGeom>
        </p:spPr>
        <p:txBody>
          <a:bodyPr anchor="t" rtlCol="false" tIns="0" lIns="0" bIns="0" rIns="0">
            <a:spAutoFit/>
          </a:bodyPr>
          <a:lstStyle/>
          <a:p>
            <a:pPr algn="ctr">
              <a:lnSpc>
                <a:spcPts val="4202"/>
              </a:lnSpc>
              <a:spcBef>
                <a:spcPct val="0"/>
              </a:spcBef>
            </a:pPr>
            <a:r>
              <a:rPr lang="en-US" sz="3001" i="true" spc="168">
                <a:solidFill>
                  <a:srgbClr val="727F87"/>
                </a:solidFill>
                <a:latin typeface="Gotham Italics"/>
                <a:ea typeface="Gotham Italics"/>
                <a:cs typeface="Gotham Italics"/>
                <a:sym typeface="Gotham Italics"/>
              </a:rPr>
              <a:t>by</a:t>
            </a:r>
          </a:p>
        </p:txBody>
      </p:sp>
      <p:sp>
        <p:nvSpPr>
          <p:cNvPr name="TextBox 20" id="20"/>
          <p:cNvSpPr txBox="true"/>
          <p:nvPr/>
        </p:nvSpPr>
        <p:spPr>
          <a:xfrm rot="0">
            <a:off x="5425138" y="5915108"/>
            <a:ext cx="7684544" cy="946111"/>
          </a:xfrm>
          <a:prstGeom prst="rect">
            <a:avLst/>
          </a:prstGeom>
        </p:spPr>
        <p:txBody>
          <a:bodyPr anchor="t" rtlCol="false" tIns="0" lIns="0" bIns="0" rIns="0">
            <a:spAutoFit/>
          </a:bodyPr>
          <a:lstStyle/>
          <a:p>
            <a:pPr algn="ctr">
              <a:lnSpc>
                <a:spcPts val="7702"/>
              </a:lnSpc>
              <a:spcBef>
                <a:spcPct val="0"/>
              </a:spcBef>
            </a:pPr>
            <a:r>
              <a:rPr lang="en-US" sz="5501" i="true" spc="308">
                <a:solidFill>
                  <a:srgbClr val="2379BE"/>
                </a:solidFill>
                <a:latin typeface="Gotham Italics"/>
                <a:ea typeface="Gotham Italics"/>
                <a:cs typeface="Gotham Italics"/>
                <a:sym typeface="Gotham Italics"/>
              </a:rPr>
              <a:t>VaultTech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50193" y="-666193"/>
            <a:ext cx="12941578" cy="11390768"/>
            <a:chOff x="0" y="0"/>
            <a:chExt cx="3408482" cy="3000038"/>
          </a:xfrm>
        </p:grpSpPr>
        <p:sp>
          <p:nvSpPr>
            <p:cNvPr name="Freeform 3" id="3"/>
            <p:cNvSpPr/>
            <p:nvPr/>
          </p:nvSpPr>
          <p:spPr>
            <a:xfrm flipH="false" flipV="false" rot="0">
              <a:off x="0" y="0"/>
              <a:ext cx="3408481" cy="3000038"/>
            </a:xfrm>
            <a:custGeom>
              <a:avLst/>
              <a:gdLst/>
              <a:ahLst/>
              <a:cxnLst/>
              <a:rect r="r" b="b" t="t" l="l"/>
              <a:pathLst>
                <a:path h="3000038" w="3408481">
                  <a:moveTo>
                    <a:pt x="30509" y="0"/>
                  </a:moveTo>
                  <a:lnTo>
                    <a:pt x="3377972" y="0"/>
                  </a:lnTo>
                  <a:cubicBezTo>
                    <a:pt x="3386064" y="0"/>
                    <a:pt x="3393824" y="3214"/>
                    <a:pt x="3399546" y="8936"/>
                  </a:cubicBezTo>
                  <a:cubicBezTo>
                    <a:pt x="3405267" y="14658"/>
                    <a:pt x="3408481" y="22418"/>
                    <a:pt x="3408481" y="30509"/>
                  </a:cubicBezTo>
                  <a:lnTo>
                    <a:pt x="3408481" y="2969528"/>
                  </a:lnTo>
                  <a:cubicBezTo>
                    <a:pt x="3408481" y="2986378"/>
                    <a:pt x="3394822" y="3000038"/>
                    <a:pt x="3377972" y="3000038"/>
                  </a:cubicBezTo>
                  <a:lnTo>
                    <a:pt x="30509" y="3000038"/>
                  </a:lnTo>
                  <a:cubicBezTo>
                    <a:pt x="13659" y="3000038"/>
                    <a:pt x="0" y="2986378"/>
                    <a:pt x="0" y="2969528"/>
                  </a:cubicBezTo>
                  <a:lnTo>
                    <a:pt x="0" y="30509"/>
                  </a:lnTo>
                  <a:cubicBezTo>
                    <a:pt x="0" y="22418"/>
                    <a:pt x="3214" y="14658"/>
                    <a:pt x="8936" y="8936"/>
                  </a:cubicBezTo>
                  <a:cubicBezTo>
                    <a:pt x="14658" y="3214"/>
                    <a:pt x="22418" y="0"/>
                    <a:pt x="30509" y="0"/>
                  </a:cubicBezTo>
                  <a:close/>
                </a:path>
              </a:pathLst>
            </a:custGeom>
            <a:solidFill>
              <a:srgbClr val="2379BE"/>
            </a:solidFill>
            <a:ln cap="rnd">
              <a:noFill/>
              <a:prstDash val="solid"/>
              <a:round/>
            </a:ln>
          </p:spPr>
        </p:sp>
        <p:sp>
          <p:nvSpPr>
            <p:cNvPr name="TextBox 4" id="4"/>
            <p:cNvSpPr txBox="true"/>
            <p:nvPr/>
          </p:nvSpPr>
          <p:spPr>
            <a:xfrm>
              <a:off x="0" y="-38100"/>
              <a:ext cx="3408482" cy="3038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1910" y="2304377"/>
            <a:ext cx="4591258" cy="1279997"/>
            <a:chOff x="0" y="0"/>
            <a:chExt cx="1209220" cy="337119"/>
          </a:xfrm>
        </p:grpSpPr>
        <p:sp>
          <p:nvSpPr>
            <p:cNvPr name="Freeform 6" id="6"/>
            <p:cNvSpPr/>
            <p:nvPr/>
          </p:nvSpPr>
          <p:spPr>
            <a:xfrm flipH="false" flipV="false" rot="0">
              <a:off x="0" y="0"/>
              <a:ext cx="1209220" cy="337119"/>
            </a:xfrm>
            <a:custGeom>
              <a:avLst/>
              <a:gdLst/>
              <a:ahLst/>
              <a:cxnLst/>
              <a:rect r="r" b="b" t="t" l="l"/>
              <a:pathLst>
                <a:path h="337119" w="1209220">
                  <a:moveTo>
                    <a:pt x="85998" y="0"/>
                  </a:moveTo>
                  <a:lnTo>
                    <a:pt x="1123223" y="0"/>
                  </a:lnTo>
                  <a:cubicBezTo>
                    <a:pt x="1146031" y="0"/>
                    <a:pt x="1167904" y="9060"/>
                    <a:pt x="1184032" y="25188"/>
                  </a:cubicBezTo>
                  <a:cubicBezTo>
                    <a:pt x="1200160" y="41316"/>
                    <a:pt x="1209220" y="63190"/>
                    <a:pt x="1209220" y="85998"/>
                  </a:cubicBezTo>
                  <a:lnTo>
                    <a:pt x="1209220" y="251121"/>
                  </a:lnTo>
                  <a:cubicBezTo>
                    <a:pt x="1209220" y="273929"/>
                    <a:pt x="1200160" y="295803"/>
                    <a:pt x="1184032" y="311930"/>
                  </a:cubicBezTo>
                  <a:cubicBezTo>
                    <a:pt x="1167904" y="328058"/>
                    <a:pt x="1146031" y="337119"/>
                    <a:pt x="1123223" y="337119"/>
                  </a:cubicBezTo>
                  <a:lnTo>
                    <a:pt x="85998" y="337119"/>
                  </a:lnTo>
                  <a:cubicBezTo>
                    <a:pt x="63190" y="337119"/>
                    <a:pt x="41316" y="328058"/>
                    <a:pt x="25188" y="311930"/>
                  </a:cubicBezTo>
                  <a:cubicBezTo>
                    <a:pt x="9060" y="295803"/>
                    <a:pt x="0" y="273929"/>
                    <a:pt x="0" y="251121"/>
                  </a:cubicBezTo>
                  <a:lnTo>
                    <a:pt x="0" y="85998"/>
                  </a:lnTo>
                  <a:cubicBezTo>
                    <a:pt x="0" y="63190"/>
                    <a:pt x="9060" y="41316"/>
                    <a:pt x="25188" y="25188"/>
                  </a:cubicBezTo>
                  <a:cubicBezTo>
                    <a:pt x="41316" y="9060"/>
                    <a:pt x="63190" y="0"/>
                    <a:pt x="85998" y="0"/>
                  </a:cubicBezTo>
                  <a:close/>
                </a:path>
              </a:pathLst>
            </a:custGeom>
            <a:solidFill>
              <a:srgbClr val="000000">
                <a:alpha val="0"/>
              </a:srgbClr>
            </a:solidFill>
            <a:ln w="57150" cap="rnd">
              <a:solidFill>
                <a:srgbClr val="2379BE"/>
              </a:solidFill>
              <a:prstDash val="solid"/>
              <a:round/>
            </a:ln>
          </p:spPr>
        </p:sp>
        <p:sp>
          <p:nvSpPr>
            <p:cNvPr name="TextBox 7" id="7"/>
            <p:cNvSpPr txBox="true"/>
            <p:nvPr/>
          </p:nvSpPr>
          <p:spPr>
            <a:xfrm>
              <a:off x="0" y="-38100"/>
              <a:ext cx="1209220" cy="3752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088923" y="8149279"/>
            <a:ext cx="6986022" cy="1569315"/>
            <a:chOff x="0" y="0"/>
            <a:chExt cx="246549" cy="55384"/>
          </a:xfrm>
        </p:grpSpPr>
        <p:sp>
          <p:nvSpPr>
            <p:cNvPr name="Freeform 9" id="9"/>
            <p:cNvSpPr/>
            <p:nvPr/>
          </p:nvSpPr>
          <p:spPr>
            <a:xfrm flipH="false" flipV="false" rot="0">
              <a:off x="0" y="0"/>
              <a:ext cx="246549" cy="55384"/>
            </a:xfrm>
            <a:custGeom>
              <a:avLst/>
              <a:gdLst/>
              <a:ahLst/>
              <a:cxnLst/>
              <a:rect r="r" b="b" t="t" l="l"/>
              <a:pathLst>
                <a:path h="55384" w="246549">
                  <a:moveTo>
                    <a:pt x="0" y="0"/>
                  </a:moveTo>
                  <a:lnTo>
                    <a:pt x="246549" y="0"/>
                  </a:lnTo>
                  <a:lnTo>
                    <a:pt x="246549" y="55384"/>
                  </a:lnTo>
                  <a:lnTo>
                    <a:pt x="0" y="55384"/>
                  </a:lnTo>
                  <a:close/>
                </a:path>
              </a:pathLst>
            </a:custGeom>
            <a:solidFill>
              <a:srgbClr val="9CB9DE"/>
            </a:solidFill>
            <a:ln cap="sq">
              <a:noFill/>
              <a:prstDash val="solid"/>
              <a:miter/>
            </a:ln>
          </p:spPr>
        </p:sp>
        <p:sp>
          <p:nvSpPr>
            <p:cNvPr name="TextBox 10" id="10"/>
            <p:cNvSpPr txBox="true"/>
            <p:nvPr/>
          </p:nvSpPr>
          <p:spPr>
            <a:xfrm>
              <a:off x="0" y="-38100"/>
              <a:ext cx="246549" cy="93484"/>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5871978" y="1639746"/>
            <a:ext cx="12187343" cy="6855380"/>
          </a:xfrm>
          <a:prstGeom prst="rect">
            <a:avLst/>
          </a:prstGeom>
        </p:spPr>
      </p:pic>
      <p:sp>
        <p:nvSpPr>
          <p:cNvPr name="TextBox 12" id="12"/>
          <p:cNvSpPr txBox="true"/>
          <p:nvPr/>
        </p:nvSpPr>
        <p:spPr>
          <a:xfrm rot="0">
            <a:off x="603087" y="2247781"/>
            <a:ext cx="4430081" cy="1259840"/>
          </a:xfrm>
          <a:prstGeom prst="rect">
            <a:avLst/>
          </a:prstGeom>
        </p:spPr>
        <p:txBody>
          <a:bodyPr anchor="t" rtlCol="false" tIns="0" lIns="0" bIns="0" rIns="0">
            <a:spAutoFit/>
          </a:bodyPr>
          <a:lstStyle/>
          <a:p>
            <a:pPr algn="l">
              <a:lnSpc>
                <a:spcPts val="10359"/>
              </a:lnSpc>
            </a:pPr>
            <a:r>
              <a:rPr lang="en-US" b="true" sz="7399" i="true">
                <a:solidFill>
                  <a:srgbClr val="191919"/>
                </a:solidFill>
                <a:latin typeface="Open Sans Bold Italics"/>
                <a:ea typeface="Open Sans Bold Italics"/>
                <a:cs typeface="Open Sans Bold Italics"/>
                <a:sym typeface="Open Sans Bold Italics"/>
              </a:rPr>
              <a:t>Aspirante</a:t>
            </a:r>
          </a:p>
        </p:txBody>
      </p:sp>
      <p:sp>
        <p:nvSpPr>
          <p:cNvPr name="TextBox 13" id="13"/>
          <p:cNvSpPr txBox="true"/>
          <p:nvPr/>
        </p:nvSpPr>
        <p:spPr>
          <a:xfrm rot="0">
            <a:off x="305840" y="4361666"/>
            <a:ext cx="5175501" cy="781834"/>
          </a:xfrm>
          <a:prstGeom prst="rect">
            <a:avLst/>
          </a:prstGeom>
        </p:spPr>
        <p:txBody>
          <a:bodyPr anchor="t" rtlCol="false" tIns="0" lIns="0" bIns="0" rIns="0">
            <a:spAutoFit/>
          </a:bodyPr>
          <a:lstStyle/>
          <a:p>
            <a:pPr algn="l" marL="487411" indent="-243705" lvl="1">
              <a:lnSpc>
                <a:spcPts val="3160"/>
              </a:lnSpc>
              <a:buFont typeface="Arial"/>
              <a:buChar char="•"/>
            </a:pPr>
            <a:r>
              <a:rPr lang="en-US" sz="2257">
                <a:solidFill>
                  <a:srgbClr val="002659"/>
                </a:solidFill>
                <a:latin typeface="Open Sans"/>
                <a:ea typeface="Open Sans"/>
                <a:cs typeface="Open Sans"/>
                <a:sym typeface="Open Sans"/>
              </a:rPr>
              <a:t>Sube CV y Kardex</a:t>
            </a:r>
          </a:p>
          <a:p>
            <a:pPr algn="l" marL="487411" indent="-243705" lvl="1">
              <a:lnSpc>
                <a:spcPts val="3160"/>
              </a:lnSpc>
              <a:buFont typeface="Arial"/>
              <a:buChar char="•"/>
            </a:pPr>
            <a:r>
              <a:rPr lang="en-US" sz="2257">
                <a:solidFill>
                  <a:srgbClr val="002659"/>
                </a:solidFill>
                <a:latin typeface="Open Sans"/>
                <a:ea typeface="Open Sans"/>
                <a:cs typeface="Open Sans"/>
                <a:sym typeface="Open Sans"/>
              </a:rPr>
              <a:t>Contesta el formato de entrevista</a:t>
            </a: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10097" y="-666193"/>
            <a:ext cx="11981674" cy="11390768"/>
            <a:chOff x="0" y="0"/>
            <a:chExt cx="3155667" cy="3000038"/>
          </a:xfrm>
        </p:grpSpPr>
        <p:sp>
          <p:nvSpPr>
            <p:cNvPr name="Freeform 3" id="3"/>
            <p:cNvSpPr/>
            <p:nvPr/>
          </p:nvSpPr>
          <p:spPr>
            <a:xfrm flipH="false" flipV="false" rot="0">
              <a:off x="0" y="0"/>
              <a:ext cx="3155667" cy="3000038"/>
            </a:xfrm>
            <a:custGeom>
              <a:avLst/>
              <a:gdLst/>
              <a:ahLst/>
              <a:cxnLst/>
              <a:rect r="r" b="b" t="t" l="l"/>
              <a:pathLst>
                <a:path h="3000038" w="3155667">
                  <a:moveTo>
                    <a:pt x="32953" y="0"/>
                  </a:moveTo>
                  <a:lnTo>
                    <a:pt x="3122714" y="0"/>
                  </a:lnTo>
                  <a:cubicBezTo>
                    <a:pt x="3131454" y="0"/>
                    <a:pt x="3139835" y="3472"/>
                    <a:pt x="3146015" y="9652"/>
                  </a:cubicBezTo>
                  <a:cubicBezTo>
                    <a:pt x="3152195" y="15832"/>
                    <a:pt x="3155667" y="24214"/>
                    <a:pt x="3155667" y="32953"/>
                  </a:cubicBezTo>
                  <a:lnTo>
                    <a:pt x="3155667" y="2967084"/>
                  </a:lnTo>
                  <a:cubicBezTo>
                    <a:pt x="3155667" y="2975824"/>
                    <a:pt x="3152195" y="2984206"/>
                    <a:pt x="3146015" y="2990386"/>
                  </a:cubicBezTo>
                  <a:cubicBezTo>
                    <a:pt x="3139835" y="2996566"/>
                    <a:pt x="3131454" y="3000038"/>
                    <a:pt x="3122714" y="3000038"/>
                  </a:cubicBezTo>
                  <a:lnTo>
                    <a:pt x="32953" y="3000038"/>
                  </a:lnTo>
                  <a:cubicBezTo>
                    <a:pt x="14754" y="3000038"/>
                    <a:pt x="0" y="2985284"/>
                    <a:pt x="0" y="2967084"/>
                  </a:cubicBezTo>
                  <a:lnTo>
                    <a:pt x="0" y="32953"/>
                  </a:lnTo>
                  <a:cubicBezTo>
                    <a:pt x="0" y="24214"/>
                    <a:pt x="3472" y="15832"/>
                    <a:pt x="9652" y="9652"/>
                  </a:cubicBezTo>
                  <a:cubicBezTo>
                    <a:pt x="15832" y="3472"/>
                    <a:pt x="24214" y="0"/>
                    <a:pt x="32953" y="0"/>
                  </a:cubicBezTo>
                  <a:close/>
                </a:path>
              </a:pathLst>
            </a:custGeom>
            <a:solidFill>
              <a:srgbClr val="2379BE"/>
            </a:solidFill>
            <a:ln cap="rnd">
              <a:noFill/>
              <a:prstDash val="solid"/>
              <a:round/>
            </a:ln>
          </p:spPr>
        </p:sp>
        <p:sp>
          <p:nvSpPr>
            <p:cNvPr name="TextBox 4" id="4"/>
            <p:cNvSpPr txBox="true"/>
            <p:nvPr/>
          </p:nvSpPr>
          <p:spPr>
            <a:xfrm>
              <a:off x="0" y="-38100"/>
              <a:ext cx="3155667" cy="3038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19837" y="2090553"/>
            <a:ext cx="4591258" cy="1279997"/>
            <a:chOff x="0" y="0"/>
            <a:chExt cx="1209220" cy="337119"/>
          </a:xfrm>
        </p:grpSpPr>
        <p:sp>
          <p:nvSpPr>
            <p:cNvPr name="Freeform 6" id="6"/>
            <p:cNvSpPr/>
            <p:nvPr/>
          </p:nvSpPr>
          <p:spPr>
            <a:xfrm flipH="false" flipV="false" rot="0">
              <a:off x="0" y="0"/>
              <a:ext cx="1209220" cy="337119"/>
            </a:xfrm>
            <a:custGeom>
              <a:avLst/>
              <a:gdLst/>
              <a:ahLst/>
              <a:cxnLst/>
              <a:rect r="r" b="b" t="t" l="l"/>
              <a:pathLst>
                <a:path h="337119" w="1209220">
                  <a:moveTo>
                    <a:pt x="85998" y="0"/>
                  </a:moveTo>
                  <a:lnTo>
                    <a:pt x="1123223" y="0"/>
                  </a:lnTo>
                  <a:cubicBezTo>
                    <a:pt x="1146031" y="0"/>
                    <a:pt x="1167904" y="9060"/>
                    <a:pt x="1184032" y="25188"/>
                  </a:cubicBezTo>
                  <a:cubicBezTo>
                    <a:pt x="1200160" y="41316"/>
                    <a:pt x="1209220" y="63190"/>
                    <a:pt x="1209220" y="85998"/>
                  </a:cubicBezTo>
                  <a:lnTo>
                    <a:pt x="1209220" y="251121"/>
                  </a:lnTo>
                  <a:cubicBezTo>
                    <a:pt x="1209220" y="273929"/>
                    <a:pt x="1200160" y="295803"/>
                    <a:pt x="1184032" y="311930"/>
                  </a:cubicBezTo>
                  <a:cubicBezTo>
                    <a:pt x="1167904" y="328058"/>
                    <a:pt x="1146031" y="337119"/>
                    <a:pt x="1123223" y="337119"/>
                  </a:cubicBezTo>
                  <a:lnTo>
                    <a:pt x="85998" y="337119"/>
                  </a:lnTo>
                  <a:cubicBezTo>
                    <a:pt x="63190" y="337119"/>
                    <a:pt x="41316" y="328058"/>
                    <a:pt x="25188" y="311930"/>
                  </a:cubicBezTo>
                  <a:cubicBezTo>
                    <a:pt x="9060" y="295803"/>
                    <a:pt x="0" y="273929"/>
                    <a:pt x="0" y="251121"/>
                  </a:cubicBezTo>
                  <a:lnTo>
                    <a:pt x="0" y="85998"/>
                  </a:lnTo>
                  <a:cubicBezTo>
                    <a:pt x="0" y="63190"/>
                    <a:pt x="9060" y="41316"/>
                    <a:pt x="25188" y="25188"/>
                  </a:cubicBezTo>
                  <a:cubicBezTo>
                    <a:pt x="41316" y="9060"/>
                    <a:pt x="63190" y="0"/>
                    <a:pt x="85998" y="0"/>
                  </a:cubicBezTo>
                  <a:close/>
                </a:path>
              </a:pathLst>
            </a:custGeom>
            <a:solidFill>
              <a:srgbClr val="000000">
                <a:alpha val="0"/>
              </a:srgbClr>
            </a:solidFill>
            <a:ln w="57150" cap="rnd">
              <a:solidFill>
                <a:srgbClr val="2379BE"/>
              </a:solidFill>
              <a:prstDash val="solid"/>
              <a:round/>
            </a:ln>
          </p:spPr>
        </p:sp>
        <p:sp>
          <p:nvSpPr>
            <p:cNvPr name="TextBox 7" id="7"/>
            <p:cNvSpPr txBox="true"/>
            <p:nvPr/>
          </p:nvSpPr>
          <p:spPr>
            <a:xfrm>
              <a:off x="0" y="-38100"/>
              <a:ext cx="1209220" cy="3752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088923" y="8149279"/>
            <a:ext cx="7739117" cy="1569315"/>
            <a:chOff x="0" y="0"/>
            <a:chExt cx="273128" cy="55384"/>
          </a:xfrm>
        </p:grpSpPr>
        <p:sp>
          <p:nvSpPr>
            <p:cNvPr name="Freeform 9" id="9"/>
            <p:cNvSpPr/>
            <p:nvPr/>
          </p:nvSpPr>
          <p:spPr>
            <a:xfrm flipH="false" flipV="false" rot="0">
              <a:off x="0" y="0"/>
              <a:ext cx="273128" cy="55384"/>
            </a:xfrm>
            <a:custGeom>
              <a:avLst/>
              <a:gdLst/>
              <a:ahLst/>
              <a:cxnLst/>
              <a:rect r="r" b="b" t="t" l="l"/>
              <a:pathLst>
                <a:path h="55384" w="273128">
                  <a:moveTo>
                    <a:pt x="0" y="0"/>
                  </a:moveTo>
                  <a:lnTo>
                    <a:pt x="273128" y="0"/>
                  </a:lnTo>
                  <a:lnTo>
                    <a:pt x="273128" y="55384"/>
                  </a:lnTo>
                  <a:lnTo>
                    <a:pt x="0" y="55384"/>
                  </a:lnTo>
                  <a:close/>
                </a:path>
              </a:pathLst>
            </a:custGeom>
            <a:solidFill>
              <a:srgbClr val="9CB9DE"/>
            </a:solidFill>
            <a:ln cap="sq">
              <a:noFill/>
              <a:prstDash val="solid"/>
              <a:miter/>
            </a:ln>
          </p:spPr>
        </p:sp>
        <p:sp>
          <p:nvSpPr>
            <p:cNvPr name="TextBox 10" id="10"/>
            <p:cNvSpPr txBox="true"/>
            <p:nvPr/>
          </p:nvSpPr>
          <p:spPr>
            <a:xfrm>
              <a:off x="0" y="-38100"/>
              <a:ext cx="273128" cy="93484"/>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6901100" y="2319917"/>
            <a:ext cx="11063836" cy="5647166"/>
          </a:xfrm>
          <a:prstGeom prst="rect">
            <a:avLst/>
          </a:prstGeom>
        </p:spPr>
      </p:pic>
      <p:sp>
        <p:nvSpPr>
          <p:cNvPr name="TextBox 12" id="12"/>
          <p:cNvSpPr txBox="true"/>
          <p:nvPr/>
        </p:nvSpPr>
        <p:spPr>
          <a:xfrm rot="0">
            <a:off x="1023173" y="2033957"/>
            <a:ext cx="4184586" cy="1259840"/>
          </a:xfrm>
          <a:prstGeom prst="rect">
            <a:avLst/>
          </a:prstGeom>
        </p:spPr>
        <p:txBody>
          <a:bodyPr anchor="t" rtlCol="false" tIns="0" lIns="0" bIns="0" rIns="0">
            <a:spAutoFit/>
          </a:bodyPr>
          <a:lstStyle/>
          <a:p>
            <a:pPr algn="l">
              <a:lnSpc>
                <a:spcPts val="10359"/>
              </a:lnSpc>
            </a:pPr>
            <a:r>
              <a:rPr lang="en-US" b="true" sz="7399" i="true">
                <a:solidFill>
                  <a:srgbClr val="191919"/>
                </a:solidFill>
                <a:latin typeface="Open Sans Bold Italics"/>
                <a:ea typeface="Open Sans Bold Italics"/>
                <a:cs typeface="Open Sans Bold Italics"/>
                <a:sym typeface="Open Sans Bold Italics"/>
              </a:rPr>
              <a:t>Psicólogo</a:t>
            </a:r>
          </a:p>
        </p:txBody>
      </p:sp>
      <p:sp>
        <p:nvSpPr>
          <p:cNvPr name="TextBox 13" id="13"/>
          <p:cNvSpPr txBox="true"/>
          <p:nvPr/>
        </p:nvSpPr>
        <p:spPr>
          <a:xfrm rot="0">
            <a:off x="305840" y="4049328"/>
            <a:ext cx="5619252" cy="2150243"/>
          </a:xfrm>
          <a:prstGeom prst="rect">
            <a:avLst/>
          </a:prstGeom>
        </p:spPr>
        <p:txBody>
          <a:bodyPr anchor="t" rtlCol="false" tIns="0" lIns="0" bIns="0" rIns="0">
            <a:spAutoFit/>
          </a:bodyPr>
          <a:lstStyle/>
          <a:p>
            <a:pPr algn="l" marL="529202" indent="-264601" lvl="1">
              <a:lnSpc>
                <a:spcPts val="3431"/>
              </a:lnSpc>
              <a:buFont typeface="Arial"/>
              <a:buChar char="•"/>
            </a:pPr>
            <a:r>
              <a:rPr lang="en-US" sz="2451">
                <a:solidFill>
                  <a:srgbClr val="002659"/>
                </a:solidFill>
                <a:latin typeface="Open Sans"/>
                <a:ea typeface="Open Sans"/>
                <a:cs typeface="Open Sans"/>
                <a:sym typeface="Open Sans"/>
              </a:rPr>
              <a:t>Consulta información del aspirante</a:t>
            </a:r>
          </a:p>
          <a:p>
            <a:pPr algn="l" marL="529202" indent="-264601" lvl="1">
              <a:lnSpc>
                <a:spcPts val="3431"/>
              </a:lnSpc>
              <a:buFont typeface="Arial"/>
              <a:buChar char="•"/>
            </a:pPr>
            <a:r>
              <a:rPr lang="en-US" sz="2451">
                <a:solidFill>
                  <a:srgbClr val="002659"/>
                </a:solidFill>
                <a:latin typeface="Open Sans"/>
                <a:ea typeface="Open Sans"/>
                <a:cs typeface="Open Sans"/>
                <a:sym typeface="Open Sans"/>
              </a:rPr>
              <a:t>Consulta archivos</a:t>
            </a:r>
          </a:p>
          <a:p>
            <a:pPr algn="l" marL="529202" indent="-264601" lvl="1">
              <a:lnSpc>
                <a:spcPts val="3431"/>
              </a:lnSpc>
              <a:buFont typeface="Arial"/>
              <a:buChar char="•"/>
            </a:pPr>
            <a:r>
              <a:rPr lang="en-US" sz="2451">
                <a:solidFill>
                  <a:srgbClr val="002659"/>
                </a:solidFill>
                <a:latin typeface="Open Sans"/>
                <a:ea typeface="Open Sans"/>
                <a:cs typeface="Open Sans"/>
                <a:sym typeface="Open Sans"/>
              </a:rPr>
              <a:t>Consulta respuestas de formato de entrevista</a:t>
            </a:r>
          </a:p>
          <a:p>
            <a:pPr algn="l" marL="529202" indent="-264601" lvl="1">
              <a:lnSpc>
                <a:spcPts val="3431"/>
              </a:lnSpc>
              <a:buFont typeface="Arial"/>
              <a:buChar char="•"/>
            </a:pPr>
            <a:r>
              <a:rPr lang="en-US" sz="2451">
                <a:solidFill>
                  <a:srgbClr val="002659"/>
                </a:solidFill>
                <a:latin typeface="Open Sans"/>
                <a:ea typeface="Open Sans"/>
                <a:cs typeface="Open Sans"/>
                <a:sym typeface="Open Sans"/>
              </a:rPr>
              <a:t>Consulta análisis de pruebas</a:t>
            </a: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58230" y="205370"/>
            <a:ext cx="7739117" cy="9711164"/>
            <a:chOff x="0" y="0"/>
            <a:chExt cx="273128" cy="342725"/>
          </a:xfrm>
        </p:grpSpPr>
        <p:sp>
          <p:nvSpPr>
            <p:cNvPr name="Freeform 3" id="3"/>
            <p:cNvSpPr/>
            <p:nvPr/>
          </p:nvSpPr>
          <p:spPr>
            <a:xfrm flipH="false" flipV="false" rot="0">
              <a:off x="0" y="0"/>
              <a:ext cx="273128" cy="342725"/>
            </a:xfrm>
            <a:custGeom>
              <a:avLst/>
              <a:gdLst/>
              <a:ahLst/>
              <a:cxnLst/>
              <a:rect r="r" b="b" t="t" l="l"/>
              <a:pathLst>
                <a:path h="342725" w="273128">
                  <a:moveTo>
                    <a:pt x="0" y="0"/>
                  </a:moveTo>
                  <a:lnTo>
                    <a:pt x="273128" y="0"/>
                  </a:lnTo>
                  <a:lnTo>
                    <a:pt x="273128" y="342725"/>
                  </a:lnTo>
                  <a:lnTo>
                    <a:pt x="0" y="342725"/>
                  </a:lnTo>
                  <a:close/>
                </a:path>
              </a:pathLst>
            </a:custGeom>
            <a:solidFill>
              <a:srgbClr val="2379BE"/>
            </a:solidFill>
            <a:ln cap="sq">
              <a:noFill/>
              <a:prstDash val="solid"/>
              <a:miter/>
            </a:ln>
          </p:spPr>
        </p:sp>
        <p:sp>
          <p:nvSpPr>
            <p:cNvPr name="TextBox 4" id="4"/>
            <p:cNvSpPr txBox="true"/>
            <p:nvPr/>
          </p:nvSpPr>
          <p:spPr>
            <a:xfrm>
              <a:off x="0" y="-38100"/>
              <a:ext cx="273128" cy="38082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38230" y="1259997"/>
            <a:ext cx="10982562" cy="2519888"/>
            <a:chOff x="0" y="0"/>
            <a:chExt cx="387595" cy="88931"/>
          </a:xfrm>
        </p:grpSpPr>
        <p:sp>
          <p:nvSpPr>
            <p:cNvPr name="Freeform 6" id="6"/>
            <p:cNvSpPr/>
            <p:nvPr/>
          </p:nvSpPr>
          <p:spPr>
            <a:xfrm flipH="false" flipV="false" rot="0">
              <a:off x="0" y="0"/>
              <a:ext cx="387595" cy="88931"/>
            </a:xfrm>
            <a:custGeom>
              <a:avLst/>
              <a:gdLst/>
              <a:ahLst/>
              <a:cxnLst/>
              <a:rect r="r" b="b" t="t" l="l"/>
              <a:pathLst>
                <a:path h="88931" w="387595">
                  <a:moveTo>
                    <a:pt x="0" y="0"/>
                  </a:moveTo>
                  <a:lnTo>
                    <a:pt x="387595" y="0"/>
                  </a:lnTo>
                  <a:lnTo>
                    <a:pt x="387595" y="88931"/>
                  </a:lnTo>
                  <a:lnTo>
                    <a:pt x="0" y="88931"/>
                  </a:lnTo>
                  <a:close/>
                </a:path>
              </a:pathLst>
            </a:custGeom>
            <a:solidFill>
              <a:srgbClr val="2379BE"/>
            </a:solidFill>
            <a:ln cap="sq">
              <a:noFill/>
              <a:prstDash val="solid"/>
              <a:miter/>
            </a:ln>
          </p:spPr>
        </p:sp>
        <p:sp>
          <p:nvSpPr>
            <p:cNvPr name="TextBox 7" id="7"/>
            <p:cNvSpPr txBox="true"/>
            <p:nvPr/>
          </p:nvSpPr>
          <p:spPr>
            <a:xfrm>
              <a:off x="0" y="-38100"/>
              <a:ext cx="387595" cy="127031"/>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94692" y="1695290"/>
            <a:ext cx="5980216" cy="1295396"/>
          </a:xfrm>
          <a:prstGeom prst="rect">
            <a:avLst/>
          </a:prstGeom>
        </p:spPr>
        <p:txBody>
          <a:bodyPr anchor="t" rtlCol="false" tIns="0" lIns="0" bIns="0" rIns="0">
            <a:spAutoFit/>
          </a:bodyPr>
          <a:lstStyle/>
          <a:p>
            <a:pPr algn="just">
              <a:lnSpc>
                <a:spcPts val="10500"/>
              </a:lnSpc>
              <a:spcBef>
                <a:spcPct val="0"/>
              </a:spcBef>
            </a:pPr>
            <a:r>
              <a:rPr lang="en-US" b="true" sz="7500" i="true">
                <a:solidFill>
                  <a:srgbClr val="FFFFFF"/>
                </a:solidFill>
                <a:latin typeface="Open Sans Bold Italics"/>
                <a:ea typeface="Open Sans Bold Italics"/>
                <a:cs typeface="Open Sans Bold Italics"/>
                <a:sym typeface="Open Sans Bold Italics"/>
              </a:rPr>
              <a:t>Seguimiento</a:t>
            </a:r>
          </a:p>
        </p:txBody>
      </p:sp>
      <p:grpSp>
        <p:nvGrpSpPr>
          <p:cNvPr name="Group 9" id="9"/>
          <p:cNvGrpSpPr/>
          <p:nvPr/>
        </p:nvGrpSpPr>
        <p:grpSpPr>
          <a:xfrm rot="0">
            <a:off x="673028" y="1847690"/>
            <a:ext cx="5871131" cy="1344501"/>
            <a:chOff x="0" y="0"/>
            <a:chExt cx="1546306" cy="354107"/>
          </a:xfrm>
        </p:grpSpPr>
        <p:sp>
          <p:nvSpPr>
            <p:cNvPr name="Freeform 10" id="10"/>
            <p:cNvSpPr/>
            <p:nvPr/>
          </p:nvSpPr>
          <p:spPr>
            <a:xfrm flipH="false" flipV="false" rot="0">
              <a:off x="0" y="0"/>
              <a:ext cx="1546306" cy="354107"/>
            </a:xfrm>
            <a:custGeom>
              <a:avLst/>
              <a:gdLst/>
              <a:ahLst/>
              <a:cxnLst/>
              <a:rect r="r" b="b" t="t" l="l"/>
              <a:pathLst>
                <a:path h="354107" w="1546306">
                  <a:moveTo>
                    <a:pt x="67251" y="0"/>
                  </a:moveTo>
                  <a:lnTo>
                    <a:pt x="1479055" y="0"/>
                  </a:lnTo>
                  <a:cubicBezTo>
                    <a:pt x="1516197" y="0"/>
                    <a:pt x="1546306" y="30109"/>
                    <a:pt x="1546306" y="67251"/>
                  </a:cubicBezTo>
                  <a:lnTo>
                    <a:pt x="1546306" y="286857"/>
                  </a:lnTo>
                  <a:cubicBezTo>
                    <a:pt x="1546306" y="323998"/>
                    <a:pt x="1516197" y="354107"/>
                    <a:pt x="1479055" y="354107"/>
                  </a:cubicBezTo>
                  <a:lnTo>
                    <a:pt x="67251" y="354107"/>
                  </a:lnTo>
                  <a:cubicBezTo>
                    <a:pt x="30109" y="354107"/>
                    <a:pt x="0" y="323998"/>
                    <a:pt x="0" y="286857"/>
                  </a:cubicBezTo>
                  <a:lnTo>
                    <a:pt x="0" y="67251"/>
                  </a:lnTo>
                  <a:cubicBezTo>
                    <a:pt x="0" y="30109"/>
                    <a:pt x="30109" y="0"/>
                    <a:pt x="67251" y="0"/>
                  </a:cubicBezTo>
                  <a:close/>
                </a:path>
              </a:pathLst>
            </a:custGeom>
            <a:solidFill>
              <a:srgbClr val="000000">
                <a:alpha val="0"/>
              </a:srgbClr>
            </a:solidFill>
            <a:ln w="57150" cap="rnd">
              <a:solidFill>
                <a:srgbClr val="FFFFFF"/>
              </a:solidFill>
              <a:prstDash val="solid"/>
              <a:round/>
            </a:ln>
          </p:spPr>
        </p:sp>
        <p:sp>
          <p:nvSpPr>
            <p:cNvPr name="TextBox 11" id="11"/>
            <p:cNvSpPr txBox="true"/>
            <p:nvPr/>
          </p:nvSpPr>
          <p:spPr>
            <a:xfrm>
              <a:off x="0" y="-38100"/>
              <a:ext cx="1546306" cy="392207"/>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248495" y="4429494"/>
            <a:ext cx="6895505" cy="3498850"/>
          </a:xfrm>
          <a:prstGeom prst="rect">
            <a:avLst/>
          </a:prstGeom>
        </p:spPr>
        <p:txBody>
          <a:bodyPr anchor="t" rtlCol="false" tIns="0" lIns="0" bIns="0" rIns="0">
            <a:spAutoFit/>
          </a:bodyPr>
          <a:lstStyle/>
          <a:p>
            <a:pPr algn="l" marL="863599" indent="-431800" lvl="1">
              <a:lnSpc>
                <a:spcPts val="5599"/>
              </a:lnSpc>
              <a:buFont typeface="Arial"/>
              <a:buChar char="•"/>
            </a:pPr>
            <a:r>
              <a:rPr lang="en-US" sz="3999">
                <a:solidFill>
                  <a:srgbClr val="002659"/>
                </a:solidFill>
                <a:latin typeface="Open Sans"/>
                <a:ea typeface="Open Sans"/>
                <a:cs typeface="Open Sans"/>
                <a:sym typeface="Open Sans"/>
              </a:rPr>
              <a:t>Periodo de soporte</a:t>
            </a:r>
          </a:p>
          <a:p>
            <a:pPr algn="l" marL="863599" indent="-431800" lvl="1">
              <a:lnSpc>
                <a:spcPts val="5599"/>
              </a:lnSpc>
              <a:buFont typeface="Arial"/>
              <a:buChar char="•"/>
            </a:pPr>
            <a:r>
              <a:rPr lang="en-US" sz="3999">
                <a:solidFill>
                  <a:srgbClr val="002659"/>
                </a:solidFill>
                <a:latin typeface="Open Sans"/>
                <a:ea typeface="Open Sans"/>
                <a:cs typeface="Open Sans"/>
                <a:sym typeface="Open Sans"/>
              </a:rPr>
              <a:t>Fechas de revisión </a:t>
            </a:r>
          </a:p>
          <a:p>
            <a:pPr algn="l" marL="863599" indent="-431800" lvl="1">
              <a:lnSpc>
                <a:spcPts val="5599"/>
              </a:lnSpc>
              <a:buFont typeface="Arial"/>
              <a:buChar char="•"/>
            </a:pPr>
            <a:r>
              <a:rPr lang="en-US" sz="3999">
                <a:solidFill>
                  <a:srgbClr val="002659"/>
                </a:solidFill>
                <a:latin typeface="Open Sans"/>
                <a:ea typeface="Open Sans"/>
                <a:cs typeface="Open Sans"/>
                <a:sym typeface="Open Sans"/>
              </a:rPr>
              <a:t>Actualizaciones y parches</a:t>
            </a:r>
          </a:p>
          <a:p>
            <a:pPr algn="l" marL="863599" indent="-431800" lvl="1">
              <a:lnSpc>
                <a:spcPts val="5599"/>
              </a:lnSpc>
              <a:buFont typeface="Arial"/>
              <a:buChar char="•"/>
            </a:pPr>
            <a:r>
              <a:rPr lang="en-US" sz="3999">
                <a:solidFill>
                  <a:srgbClr val="002659"/>
                </a:solidFill>
                <a:latin typeface="Open Sans"/>
                <a:ea typeface="Open Sans"/>
                <a:cs typeface="Open Sans"/>
                <a:sym typeface="Open Sans"/>
              </a:rPr>
              <a:t>Información de contacto</a:t>
            </a:r>
          </a:p>
          <a:p>
            <a:pPr algn="l" marL="863599" indent="-431800" lvl="1">
              <a:lnSpc>
                <a:spcPts val="5599"/>
              </a:lnSpc>
              <a:buFont typeface="Arial"/>
              <a:buChar char="•"/>
            </a:pPr>
            <a:r>
              <a:rPr lang="en-US" sz="3999">
                <a:solidFill>
                  <a:srgbClr val="002659"/>
                </a:solidFill>
                <a:latin typeface="Open Sans"/>
                <a:ea typeface="Open Sans"/>
                <a:cs typeface="Open Sans"/>
                <a:sym typeface="Open Sans"/>
              </a:rPr>
              <a:t>Tiempo de respuesta</a:t>
            </a:r>
          </a:p>
        </p:txBody>
      </p:sp>
      <p:sp>
        <p:nvSpPr>
          <p:cNvPr name="Freeform 13" id="13"/>
          <p:cNvSpPr/>
          <p:nvPr/>
        </p:nvSpPr>
        <p:spPr>
          <a:xfrm flipH="false" flipV="false" rot="0">
            <a:off x="11246830" y="-1315307"/>
            <a:ext cx="7477545" cy="7532326"/>
          </a:xfrm>
          <a:custGeom>
            <a:avLst/>
            <a:gdLst/>
            <a:ahLst/>
            <a:cxnLst/>
            <a:rect r="r" b="b" t="t" l="l"/>
            <a:pathLst>
              <a:path h="7532326" w="7477545">
                <a:moveTo>
                  <a:pt x="0" y="0"/>
                </a:moveTo>
                <a:lnTo>
                  <a:pt x="7477546" y="0"/>
                </a:lnTo>
                <a:lnTo>
                  <a:pt x="7477546" y="7532326"/>
                </a:lnTo>
                <a:lnTo>
                  <a:pt x="0" y="75323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042785" y="8373122"/>
            <a:ext cx="4651379" cy="3086824"/>
          </a:xfrm>
          <a:custGeom>
            <a:avLst/>
            <a:gdLst/>
            <a:ahLst/>
            <a:cxnLst/>
            <a:rect r="r" b="b" t="t" l="l"/>
            <a:pathLst>
              <a:path h="3086824" w="4651379">
                <a:moveTo>
                  <a:pt x="0" y="0"/>
                </a:moveTo>
                <a:lnTo>
                  <a:pt x="4651379" y="0"/>
                </a:lnTo>
                <a:lnTo>
                  <a:pt x="4651379" y="3086825"/>
                </a:lnTo>
                <a:lnTo>
                  <a:pt x="0" y="3086825"/>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3636621" y="7714888"/>
            <a:ext cx="4651379" cy="3086824"/>
          </a:xfrm>
          <a:custGeom>
            <a:avLst/>
            <a:gdLst/>
            <a:ahLst/>
            <a:cxnLst/>
            <a:rect r="r" b="b" t="t" l="l"/>
            <a:pathLst>
              <a:path h="3086824" w="4651379">
                <a:moveTo>
                  <a:pt x="0" y="0"/>
                </a:moveTo>
                <a:lnTo>
                  <a:pt x="4651379" y="0"/>
                </a:lnTo>
                <a:lnTo>
                  <a:pt x="4651379" y="3086824"/>
                </a:lnTo>
                <a:lnTo>
                  <a:pt x="0" y="3086824"/>
                </a:lnTo>
                <a:lnTo>
                  <a:pt x="0" y="0"/>
                </a:lnTo>
                <a:close/>
              </a:path>
            </a:pathLst>
          </a:custGeom>
          <a:blipFill>
            <a:blip r:embed="rId6">
              <a:alphaModFix amt="35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9305" y="2670501"/>
            <a:ext cx="5306598" cy="4945998"/>
            <a:chOff x="0" y="0"/>
            <a:chExt cx="187280" cy="174553"/>
          </a:xfrm>
        </p:grpSpPr>
        <p:sp>
          <p:nvSpPr>
            <p:cNvPr name="Freeform 3" id="3"/>
            <p:cNvSpPr/>
            <p:nvPr/>
          </p:nvSpPr>
          <p:spPr>
            <a:xfrm flipH="false" flipV="false" rot="0">
              <a:off x="0" y="0"/>
              <a:ext cx="187280" cy="174553"/>
            </a:xfrm>
            <a:custGeom>
              <a:avLst/>
              <a:gdLst/>
              <a:ahLst/>
              <a:cxnLst/>
              <a:rect r="r" b="b" t="t" l="l"/>
              <a:pathLst>
                <a:path h="174553" w="187280">
                  <a:moveTo>
                    <a:pt x="29178" y="0"/>
                  </a:moveTo>
                  <a:lnTo>
                    <a:pt x="158101" y="0"/>
                  </a:lnTo>
                  <a:cubicBezTo>
                    <a:pt x="174216" y="0"/>
                    <a:pt x="187280" y="13064"/>
                    <a:pt x="187280" y="29178"/>
                  </a:cubicBezTo>
                  <a:lnTo>
                    <a:pt x="187280" y="145375"/>
                  </a:lnTo>
                  <a:cubicBezTo>
                    <a:pt x="187280" y="153113"/>
                    <a:pt x="184205" y="160535"/>
                    <a:pt x="178733" y="166007"/>
                  </a:cubicBezTo>
                  <a:cubicBezTo>
                    <a:pt x="173261" y="171479"/>
                    <a:pt x="165840" y="174553"/>
                    <a:pt x="158101" y="174553"/>
                  </a:cubicBezTo>
                  <a:lnTo>
                    <a:pt x="29178" y="174553"/>
                  </a:lnTo>
                  <a:cubicBezTo>
                    <a:pt x="13064" y="174553"/>
                    <a:pt x="0" y="161490"/>
                    <a:pt x="0" y="145375"/>
                  </a:cubicBezTo>
                  <a:lnTo>
                    <a:pt x="0" y="29178"/>
                  </a:lnTo>
                  <a:cubicBezTo>
                    <a:pt x="0" y="21440"/>
                    <a:pt x="3074" y="14018"/>
                    <a:pt x="8546" y="8546"/>
                  </a:cubicBezTo>
                  <a:cubicBezTo>
                    <a:pt x="14018" y="3074"/>
                    <a:pt x="21440" y="0"/>
                    <a:pt x="29178" y="0"/>
                  </a:cubicBezTo>
                  <a:close/>
                </a:path>
              </a:pathLst>
            </a:custGeom>
            <a:solidFill>
              <a:srgbClr val="2379BE"/>
            </a:solidFill>
            <a:ln cap="sq">
              <a:noFill/>
              <a:prstDash val="solid"/>
              <a:miter/>
            </a:ln>
          </p:spPr>
        </p:sp>
        <p:sp>
          <p:nvSpPr>
            <p:cNvPr name="TextBox 4" id="4"/>
            <p:cNvSpPr txBox="true"/>
            <p:nvPr/>
          </p:nvSpPr>
          <p:spPr>
            <a:xfrm>
              <a:off x="0" y="-38100"/>
              <a:ext cx="187280" cy="212653"/>
            </a:xfrm>
            <a:prstGeom prst="rect">
              <a:avLst/>
            </a:prstGeom>
          </p:spPr>
          <p:txBody>
            <a:bodyPr anchor="ctr" rtlCol="false" tIns="50800" lIns="50800" bIns="50800" rIns="50800"/>
            <a:lstStyle/>
            <a:p>
              <a:pPr algn="ctr">
                <a:lnSpc>
                  <a:spcPts val="2659"/>
                </a:lnSpc>
                <a:spcBef>
                  <a:spcPct val="0"/>
                </a:spcBef>
              </a:pPr>
              <a:r>
                <a:rPr lang="en-US" sz="1899" i="true">
                  <a:solidFill>
                    <a:srgbClr val="FFFFFF"/>
                  </a:solidFill>
                  <a:latin typeface="Open Sans Italics"/>
                  <a:ea typeface="Open Sans Italics"/>
                  <a:cs typeface="Open Sans Italics"/>
                  <a:sym typeface="Open Sans Italics"/>
                </a:rPr>
                <a:t>“Trabajar con ustedes fue una agradable sorpresa al ver que estudiantes de otra área de conocimiento se involucraron para aprender sobre otra área aparentemente fácil, mediante una prueba que les implicó muchas horas de estudio para comprenderla y poder programarla. </a:t>
              </a:r>
              <a:r>
                <a:rPr lang="en-US" b="true" sz="1899" i="true" u="sng">
                  <a:solidFill>
                    <a:srgbClr val="FFFFFF"/>
                  </a:solidFill>
                  <a:latin typeface="Open Sans Bold Italics"/>
                  <a:ea typeface="Open Sans Bold Italics"/>
                  <a:cs typeface="Open Sans Bold Italics"/>
                  <a:sym typeface="Open Sans Bold Italics"/>
                </a:rPr>
                <a:t>Me gustó su compromiso y perseverancia ante un proyecto que los retó en muchos sentidos, realizaron un buen trabajo, muchas gracias</a:t>
              </a:r>
              <a:r>
                <a:rPr lang="en-US" sz="1899" i="true">
                  <a:solidFill>
                    <a:srgbClr val="FFFFFF"/>
                  </a:solidFill>
                  <a:latin typeface="Open Sans Italics"/>
                  <a:ea typeface="Open Sans Italics"/>
                  <a:cs typeface="Open Sans Italics"/>
                  <a:sym typeface="Open Sans Italics"/>
                </a:rPr>
                <a:t>”</a:t>
              </a:r>
            </a:p>
            <a:p>
              <a:pPr algn="ctr">
                <a:lnSpc>
                  <a:spcPts val="2659"/>
                </a:lnSpc>
                <a:spcBef>
                  <a:spcPct val="0"/>
                </a:spcBef>
              </a:pPr>
            </a:p>
            <a:p>
              <a:pPr algn="ctr">
                <a:lnSpc>
                  <a:spcPts val="2799"/>
                </a:lnSpc>
              </a:pPr>
              <a:r>
                <a:rPr lang="en-US" b="true" sz="1999" i="true">
                  <a:solidFill>
                    <a:srgbClr val="FFFFFF"/>
                  </a:solidFill>
                  <a:latin typeface="Open Sans Bold Italics"/>
                  <a:ea typeface="Open Sans Bold Italics"/>
                  <a:cs typeface="Open Sans Bold Italics"/>
                  <a:sym typeface="Open Sans Bold Italics"/>
                </a:rPr>
                <a:t>– Claudia Cook</a:t>
              </a:r>
            </a:p>
          </p:txBody>
        </p:sp>
      </p:grpSp>
      <p:grpSp>
        <p:nvGrpSpPr>
          <p:cNvPr name="Group 5" id="5"/>
          <p:cNvGrpSpPr/>
          <p:nvPr/>
        </p:nvGrpSpPr>
        <p:grpSpPr>
          <a:xfrm rot="0">
            <a:off x="11559725" y="2222890"/>
            <a:ext cx="6541421" cy="6189933"/>
            <a:chOff x="0" y="0"/>
            <a:chExt cx="230859" cy="218454"/>
          </a:xfrm>
        </p:grpSpPr>
        <p:sp>
          <p:nvSpPr>
            <p:cNvPr name="Freeform 6" id="6"/>
            <p:cNvSpPr/>
            <p:nvPr/>
          </p:nvSpPr>
          <p:spPr>
            <a:xfrm flipH="false" flipV="false" rot="0">
              <a:off x="0" y="0"/>
              <a:ext cx="230859" cy="218454"/>
            </a:xfrm>
            <a:custGeom>
              <a:avLst/>
              <a:gdLst/>
              <a:ahLst/>
              <a:cxnLst/>
              <a:rect r="r" b="b" t="t" l="l"/>
              <a:pathLst>
                <a:path h="218454" w="230859">
                  <a:moveTo>
                    <a:pt x="23670" y="0"/>
                  </a:moveTo>
                  <a:lnTo>
                    <a:pt x="207188" y="0"/>
                  </a:lnTo>
                  <a:cubicBezTo>
                    <a:pt x="213466" y="0"/>
                    <a:pt x="219487" y="2494"/>
                    <a:pt x="223926" y="6933"/>
                  </a:cubicBezTo>
                  <a:cubicBezTo>
                    <a:pt x="228365" y="11372"/>
                    <a:pt x="230859" y="17393"/>
                    <a:pt x="230859" y="23670"/>
                  </a:cubicBezTo>
                  <a:lnTo>
                    <a:pt x="230859" y="194784"/>
                  </a:lnTo>
                  <a:cubicBezTo>
                    <a:pt x="230859" y="201061"/>
                    <a:pt x="228365" y="207082"/>
                    <a:pt x="223926" y="211521"/>
                  </a:cubicBezTo>
                  <a:cubicBezTo>
                    <a:pt x="219487" y="215960"/>
                    <a:pt x="213466" y="218454"/>
                    <a:pt x="207188" y="218454"/>
                  </a:cubicBezTo>
                  <a:lnTo>
                    <a:pt x="23670" y="218454"/>
                  </a:lnTo>
                  <a:cubicBezTo>
                    <a:pt x="10598" y="218454"/>
                    <a:pt x="0" y="207856"/>
                    <a:pt x="0" y="194784"/>
                  </a:cubicBezTo>
                  <a:lnTo>
                    <a:pt x="0" y="23670"/>
                  </a:lnTo>
                  <a:cubicBezTo>
                    <a:pt x="0" y="17393"/>
                    <a:pt x="2494" y="11372"/>
                    <a:pt x="6933" y="6933"/>
                  </a:cubicBezTo>
                  <a:cubicBezTo>
                    <a:pt x="11372" y="2494"/>
                    <a:pt x="17393" y="0"/>
                    <a:pt x="23670" y="0"/>
                  </a:cubicBezTo>
                  <a:close/>
                </a:path>
              </a:pathLst>
            </a:custGeom>
            <a:solidFill>
              <a:srgbClr val="2379BE"/>
            </a:solidFill>
            <a:ln cap="sq">
              <a:noFill/>
              <a:prstDash val="solid"/>
              <a:miter/>
            </a:ln>
          </p:spPr>
        </p:sp>
        <p:sp>
          <p:nvSpPr>
            <p:cNvPr name="TextBox 7" id="7"/>
            <p:cNvSpPr txBox="true"/>
            <p:nvPr/>
          </p:nvSpPr>
          <p:spPr>
            <a:xfrm>
              <a:off x="0" y="-38100"/>
              <a:ext cx="230859" cy="256554"/>
            </a:xfrm>
            <a:prstGeom prst="rect">
              <a:avLst/>
            </a:prstGeom>
          </p:spPr>
          <p:txBody>
            <a:bodyPr anchor="ctr" rtlCol="false" tIns="50800" lIns="50800" bIns="50800" rIns="50800"/>
            <a:lstStyle/>
            <a:p>
              <a:pPr algn="ctr">
                <a:lnSpc>
                  <a:spcPts val="2659"/>
                </a:lnSpc>
              </a:pPr>
              <a:r>
                <a:rPr lang="en-US" sz="1899">
                  <a:solidFill>
                    <a:srgbClr val="FFFFFF"/>
                  </a:solidFill>
                  <a:latin typeface="Open Sans"/>
                  <a:ea typeface="Open Sans"/>
                  <a:cs typeface="Open Sans"/>
                  <a:sym typeface="Open Sans"/>
                </a:rPr>
                <a:t>Nosotras llegamos con la necesidad de digitalizar nuestras pruebas psicométricas, y el equipo desarrolló una </a:t>
              </a:r>
              <a:r>
                <a:rPr lang="en-US" b="true" sz="1899" u="sng">
                  <a:solidFill>
                    <a:srgbClr val="FFFFFF"/>
                  </a:solidFill>
                  <a:latin typeface="Open Sans Bold"/>
                  <a:ea typeface="Open Sans Bold"/>
                  <a:cs typeface="Open Sans Bold"/>
                  <a:sym typeface="Open Sans Bold"/>
                </a:rPr>
                <a:t>plataforma web funcional que cumplió con nuestras expectativas.</a:t>
              </a:r>
            </a:p>
            <a:p>
              <a:pPr algn="ctr">
                <a:lnSpc>
                  <a:spcPts val="2659"/>
                </a:lnSpc>
              </a:pPr>
            </a:p>
            <a:p>
              <a:pPr algn="ctr">
                <a:lnSpc>
                  <a:spcPts val="2659"/>
                </a:lnSpc>
              </a:pPr>
              <a:r>
                <a:rPr lang="en-US" sz="1899">
                  <a:solidFill>
                    <a:srgbClr val="FFFFFF"/>
                  </a:solidFill>
                  <a:latin typeface="Open Sans"/>
                  <a:ea typeface="Open Sans"/>
                  <a:cs typeface="Open Sans"/>
                  <a:sym typeface="Open Sans"/>
                </a:rPr>
                <a:t>La colaboración con ellos fue muy valiosa; mostraron un genuino interés por comprender nuestras necesidades y una notable disposición para adaptarse a ellas. Se involucraron con compromiso y apertura, y eso hizo posible una colaboración interdisciplinaria. </a:t>
              </a:r>
            </a:p>
            <a:p>
              <a:pPr algn="ctr">
                <a:lnSpc>
                  <a:spcPts val="2659"/>
                </a:lnSpc>
              </a:pPr>
            </a:p>
            <a:p>
              <a:pPr algn="ctr">
                <a:lnSpc>
                  <a:spcPts val="2659"/>
                </a:lnSpc>
                <a:spcBef>
                  <a:spcPct val="0"/>
                </a:spcBef>
              </a:pPr>
              <a:r>
                <a:rPr lang="en-US" b="true" sz="1899" u="sng">
                  <a:solidFill>
                    <a:srgbClr val="FFFFFF"/>
                  </a:solidFill>
                  <a:latin typeface="Open Sans Bold"/>
                  <a:ea typeface="Open Sans Bold"/>
                  <a:cs typeface="Open Sans Bold"/>
                  <a:sym typeface="Open Sans Bold"/>
                </a:rPr>
                <a:t>E</a:t>
              </a:r>
              <a:r>
                <a:rPr lang="en-US" b="true" sz="1899" i="true" u="sng">
                  <a:solidFill>
                    <a:srgbClr val="FFFFFF"/>
                  </a:solidFill>
                  <a:latin typeface="Open Sans Bold Italics"/>
                  <a:ea typeface="Open Sans Bold Italics"/>
                  <a:cs typeface="Open Sans Bold Italics"/>
                  <a:sym typeface="Open Sans Bold Italics"/>
                </a:rPr>
                <a:t>l resultado es una herramienta sumamente útil que contribuirá de manera significativa en nuestro trabajo.</a:t>
              </a:r>
            </a:p>
            <a:p>
              <a:pPr algn="ctr">
                <a:lnSpc>
                  <a:spcPts val="2659"/>
                </a:lnSpc>
                <a:spcBef>
                  <a:spcPct val="0"/>
                </a:spcBef>
              </a:pPr>
            </a:p>
            <a:p>
              <a:pPr algn="ctr">
                <a:lnSpc>
                  <a:spcPts val="2659"/>
                </a:lnSpc>
                <a:spcBef>
                  <a:spcPct val="0"/>
                </a:spcBef>
              </a:pPr>
              <a:r>
                <a:rPr lang="en-US" b="true" sz="1899" i="true">
                  <a:solidFill>
                    <a:srgbClr val="FFFFFF"/>
                  </a:solidFill>
                  <a:latin typeface="Open Sans Bold Italics"/>
                  <a:ea typeface="Open Sans Bold Italics"/>
                  <a:cs typeface="Open Sans Bold Italics"/>
                  <a:sym typeface="Open Sans Bold Italics"/>
                </a:rPr>
                <a:t>-Claudia Calvo</a:t>
              </a:r>
            </a:p>
          </p:txBody>
        </p:sp>
      </p:grpSp>
      <p:grpSp>
        <p:nvGrpSpPr>
          <p:cNvPr name="Group 8" id="8"/>
          <p:cNvGrpSpPr/>
          <p:nvPr/>
        </p:nvGrpSpPr>
        <p:grpSpPr>
          <a:xfrm rot="0">
            <a:off x="2775751" y="214968"/>
            <a:ext cx="7572246" cy="1627464"/>
            <a:chOff x="0" y="0"/>
            <a:chExt cx="267238" cy="57436"/>
          </a:xfrm>
        </p:grpSpPr>
        <p:sp>
          <p:nvSpPr>
            <p:cNvPr name="Freeform 9" id="9"/>
            <p:cNvSpPr/>
            <p:nvPr/>
          </p:nvSpPr>
          <p:spPr>
            <a:xfrm flipH="false" flipV="false" rot="0">
              <a:off x="0" y="0"/>
              <a:ext cx="267238" cy="57436"/>
            </a:xfrm>
            <a:custGeom>
              <a:avLst/>
              <a:gdLst/>
              <a:ahLst/>
              <a:cxnLst/>
              <a:rect r="r" b="b" t="t" l="l"/>
              <a:pathLst>
                <a:path h="57436" w="267238">
                  <a:moveTo>
                    <a:pt x="0" y="0"/>
                  </a:moveTo>
                  <a:lnTo>
                    <a:pt x="267238" y="0"/>
                  </a:lnTo>
                  <a:lnTo>
                    <a:pt x="267238" y="57436"/>
                  </a:lnTo>
                  <a:lnTo>
                    <a:pt x="0" y="57436"/>
                  </a:lnTo>
                  <a:close/>
                </a:path>
              </a:pathLst>
            </a:custGeom>
            <a:solidFill>
              <a:srgbClr val="2379BE"/>
            </a:solidFill>
            <a:ln cap="sq">
              <a:noFill/>
              <a:prstDash val="solid"/>
              <a:miter/>
            </a:ln>
          </p:spPr>
        </p:sp>
        <p:sp>
          <p:nvSpPr>
            <p:cNvPr name="TextBox 10" id="10"/>
            <p:cNvSpPr txBox="true"/>
            <p:nvPr/>
          </p:nvSpPr>
          <p:spPr>
            <a:xfrm>
              <a:off x="0" y="-38100"/>
              <a:ext cx="267238" cy="95536"/>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313420" y="417577"/>
            <a:ext cx="6617169" cy="1222245"/>
            <a:chOff x="0" y="0"/>
            <a:chExt cx="1742794" cy="321908"/>
          </a:xfrm>
        </p:grpSpPr>
        <p:sp>
          <p:nvSpPr>
            <p:cNvPr name="Freeform 12" id="12"/>
            <p:cNvSpPr/>
            <p:nvPr/>
          </p:nvSpPr>
          <p:spPr>
            <a:xfrm flipH="false" flipV="false" rot="0">
              <a:off x="0" y="0"/>
              <a:ext cx="1742794" cy="321908"/>
            </a:xfrm>
            <a:custGeom>
              <a:avLst/>
              <a:gdLst/>
              <a:ahLst/>
              <a:cxnLst/>
              <a:rect r="r" b="b" t="t" l="l"/>
              <a:pathLst>
                <a:path h="321908" w="1742794">
                  <a:moveTo>
                    <a:pt x="59669" y="0"/>
                  </a:moveTo>
                  <a:lnTo>
                    <a:pt x="1683125" y="0"/>
                  </a:lnTo>
                  <a:cubicBezTo>
                    <a:pt x="1698950" y="0"/>
                    <a:pt x="1714127" y="6287"/>
                    <a:pt x="1725317" y="17477"/>
                  </a:cubicBezTo>
                  <a:cubicBezTo>
                    <a:pt x="1736507" y="28667"/>
                    <a:pt x="1742794" y="43844"/>
                    <a:pt x="1742794" y="59669"/>
                  </a:cubicBezTo>
                  <a:lnTo>
                    <a:pt x="1742794" y="262239"/>
                  </a:lnTo>
                  <a:cubicBezTo>
                    <a:pt x="1742794" y="295194"/>
                    <a:pt x="1716079" y="321908"/>
                    <a:pt x="1683125" y="321908"/>
                  </a:cubicBezTo>
                  <a:lnTo>
                    <a:pt x="59669" y="321908"/>
                  </a:lnTo>
                  <a:cubicBezTo>
                    <a:pt x="43844" y="321908"/>
                    <a:pt x="28667" y="315622"/>
                    <a:pt x="17477" y="304432"/>
                  </a:cubicBezTo>
                  <a:cubicBezTo>
                    <a:pt x="6287" y="293242"/>
                    <a:pt x="0" y="278065"/>
                    <a:pt x="0" y="262239"/>
                  </a:cubicBezTo>
                  <a:lnTo>
                    <a:pt x="0" y="59669"/>
                  </a:lnTo>
                  <a:cubicBezTo>
                    <a:pt x="0" y="26715"/>
                    <a:pt x="26715" y="0"/>
                    <a:pt x="59669" y="0"/>
                  </a:cubicBezTo>
                  <a:close/>
                </a:path>
              </a:pathLst>
            </a:custGeom>
            <a:solidFill>
              <a:srgbClr val="000000">
                <a:alpha val="0"/>
              </a:srgbClr>
            </a:solidFill>
            <a:ln w="57150" cap="rnd">
              <a:solidFill>
                <a:srgbClr val="FFFFFF"/>
              </a:solidFill>
              <a:prstDash val="solid"/>
              <a:round/>
            </a:ln>
          </p:spPr>
        </p:sp>
        <p:sp>
          <p:nvSpPr>
            <p:cNvPr name="TextBox 13" id="13"/>
            <p:cNvSpPr txBox="true"/>
            <p:nvPr/>
          </p:nvSpPr>
          <p:spPr>
            <a:xfrm>
              <a:off x="0" y="-38100"/>
              <a:ext cx="1742794" cy="36000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002768" y="457202"/>
            <a:ext cx="5927821" cy="1028695"/>
          </a:xfrm>
          <a:prstGeom prst="rect">
            <a:avLst/>
          </a:prstGeom>
        </p:spPr>
        <p:txBody>
          <a:bodyPr anchor="t" rtlCol="false" tIns="0" lIns="0" bIns="0" rIns="0">
            <a:spAutoFit/>
          </a:bodyPr>
          <a:lstStyle/>
          <a:p>
            <a:pPr algn="just">
              <a:lnSpc>
                <a:spcPts val="8400"/>
              </a:lnSpc>
              <a:spcBef>
                <a:spcPct val="0"/>
              </a:spcBef>
            </a:pPr>
            <a:r>
              <a:rPr lang="en-US" b="true" sz="6000" i="true">
                <a:solidFill>
                  <a:srgbClr val="FFFFFF"/>
                </a:solidFill>
                <a:latin typeface="Open Sans Bold Italics"/>
                <a:ea typeface="Open Sans Bold Italics"/>
                <a:cs typeface="Open Sans Bold Italics"/>
                <a:sym typeface="Open Sans Bold Italics"/>
              </a:rPr>
              <a:t>Testimonios SF</a:t>
            </a:r>
          </a:p>
        </p:txBody>
      </p:sp>
      <p:grpSp>
        <p:nvGrpSpPr>
          <p:cNvPr name="Group 15" id="15"/>
          <p:cNvGrpSpPr/>
          <p:nvPr/>
        </p:nvGrpSpPr>
        <p:grpSpPr>
          <a:xfrm rot="0">
            <a:off x="5938802" y="4296044"/>
            <a:ext cx="5306598" cy="4814693"/>
            <a:chOff x="0" y="0"/>
            <a:chExt cx="187280" cy="169919"/>
          </a:xfrm>
        </p:grpSpPr>
        <p:sp>
          <p:nvSpPr>
            <p:cNvPr name="Freeform 16" id="16"/>
            <p:cNvSpPr/>
            <p:nvPr/>
          </p:nvSpPr>
          <p:spPr>
            <a:xfrm flipH="false" flipV="false" rot="0">
              <a:off x="0" y="0"/>
              <a:ext cx="187280" cy="169919"/>
            </a:xfrm>
            <a:custGeom>
              <a:avLst/>
              <a:gdLst/>
              <a:ahLst/>
              <a:cxnLst/>
              <a:rect r="r" b="b" t="t" l="l"/>
              <a:pathLst>
                <a:path h="169919" w="187280">
                  <a:moveTo>
                    <a:pt x="29178" y="0"/>
                  </a:moveTo>
                  <a:lnTo>
                    <a:pt x="158101" y="0"/>
                  </a:lnTo>
                  <a:cubicBezTo>
                    <a:pt x="174216" y="0"/>
                    <a:pt x="187280" y="13064"/>
                    <a:pt x="187280" y="29178"/>
                  </a:cubicBezTo>
                  <a:lnTo>
                    <a:pt x="187280" y="140741"/>
                  </a:lnTo>
                  <a:cubicBezTo>
                    <a:pt x="187280" y="148479"/>
                    <a:pt x="184205" y="155901"/>
                    <a:pt x="178733" y="161373"/>
                  </a:cubicBezTo>
                  <a:cubicBezTo>
                    <a:pt x="173261" y="166845"/>
                    <a:pt x="165840" y="169919"/>
                    <a:pt x="158101" y="169919"/>
                  </a:cubicBezTo>
                  <a:lnTo>
                    <a:pt x="29178" y="169919"/>
                  </a:lnTo>
                  <a:cubicBezTo>
                    <a:pt x="13064" y="169919"/>
                    <a:pt x="0" y="156856"/>
                    <a:pt x="0" y="140741"/>
                  </a:cubicBezTo>
                  <a:lnTo>
                    <a:pt x="0" y="29178"/>
                  </a:lnTo>
                  <a:cubicBezTo>
                    <a:pt x="0" y="21440"/>
                    <a:pt x="3074" y="14018"/>
                    <a:pt x="8546" y="8546"/>
                  </a:cubicBezTo>
                  <a:cubicBezTo>
                    <a:pt x="14018" y="3074"/>
                    <a:pt x="21440" y="0"/>
                    <a:pt x="29178" y="0"/>
                  </a:cubicBezTo>
                  <a:close/>
                </a:path>
              </a:pathLst>
            </a:custGeom>
            <a:solidFill>
              <a:srgbClr val="2379BE"/>
            </a:solidFill>
            <a:ln cap="sq">
              <a:noFill/>
              <a:prstDash val="solid"/>
              <a:miter/>
            </a:ln>
          </p:spPr>
        </p:sp>
        <p:sp>
          <p:nvSpPr>
            <p:cNvPr name="TextBox 17" id="17"/>
            <p:cNvSpPr txBox="true"/>
            <p:nvPr/>
          </p:nvSpPr>
          <p:spPr>
            <a:xfrm>
              <a:off x="0" y="-38100"/>
              <a:ext cx="187280" cy="208019"/>
            </a:xfrm>
            <a:prstGeom prst="rect">
              <a:avLst/>
            </a:prstGeom>
          </p:spPr>
          <p:txBody>
            <a:bodyPr anchor="ctr" rtlCol="false" tIns="50800" lIns="50800" bIns="50800" rIns="50800"/>
            <a:lstStyle/>
            <a:p>
              <a:pPr algn="ctr">
                <a:lnSpc>
                  <a:spcPts val="2659"/>
                </a:lnSpc>
              </a:pPr>
              <a:r>
                <a:rPr lang="en-US" sz="1899" i="true">
                  <a:solidFill>
                    <a:srgbClr val="FFFFFF"/>
                  </a:solidFill>
                  <a:latin typeface="Open Sans Italics"/>
                  <a:ea typeface="Open Sans Italics"/>
                  <a:cs typeface="Open Sans Italics"/>
                  <a:sym typeface="Open Sans Italics"/>
                </a:rPr>
                <a:t>“Durante las 12 semanas, VaultTech trabajó de manera profesional, tomando vários retos técnicos y adaptándose a los cambios. </a:t>
              </a:r>
              <a:r>
                <a:rPr lang="en-US" b="true" sz="1899" i="true" u="sng">
                  <a:solidFill>
                    <a:srgbClr val="FFFFFF"/>
                  </a:solidFill>
                  <a:latin typeface="Open Sans Bold Italics"/>
                  <a:ea typeface="Open Sans Bold Italics"/>
                  <a:cs typeface="Open Sans Bold Italics"/>
                  <a:sym typeface="Open Sans Bold Italics"/>
                </a:rPr>
                <a:t>Tuvieron una excelente disposición a aprender conceptos complicados, que aprovecharon para sacar adelante el proyecto de manera exitosa.</a:t>
              </a:r>
              <a:r>
                <a:rPr lang="en-US" b="true" sz="1899" i="true">
                  <a:solidFill>
                    <a:srgbClr val="FFFFFF"/>
                  </a:solidFill>
                  <a:latin typeface="Open Sans Bold Italics"/>
                  <a:ea typeface="Open Sans Bold Italics"/>
                  <a:cs typeface="Open Sans Bold Italics"/>
                  <a:sym typeface="Open Sans Bold Italics"/>
                </a:rPr>
                <a:t> </a:t>
              </a:r>
            </a:p>
            <a:p>
              <a:pPr algn="ctr">
                <a:lnSpc>
                  <a:spcPts val="2659"/>
                </a:lnSpc>
                <a:spcBef>
                  <a:spcPct val="0"/>
                </a:spcBef>
              </a:pPr>
              <a:r>
                <a:rPr lang="en-US" sz="1899" i="true">
                  <a:solidFill>
                    <a:srgbClr val="FFFFFF"/>
                  </a:solidFill>
                  <a:latin typeface="Open Sans Italics"/>
                  <a:ea typeface="Open Sans Italics"/>
                  <a:cs typeface="Open Sans Italics"/>
                  <a:sym typeface="Open Sans Italics"/>
                </a:rPr>
                <a:t>Fue un gusto ser su socio formador y espero que lleguemos a coincidir en la industria.”</a:t>
              </a:r>
            </a:p>
            <a:p>
              <a:pPr algn="ctr">
                <a:lnSpc>
                  <a:spcPts val="2659"/>
                </a:lnSpc>
                <a:spcBef>
                  <a:spcPct val="0"/>
                </a:spcBef>
              </a:pPr>
            </a:p>
            <a:p>
              <a:pPr algn="ctr">
                <a:lnSpc>
                  <a:spcPts val="2799"/>
                </a:lnSpc>
              </a:pPr>
              <a:r>
                <a:rPr lang="en-US" b="true" sz="1999" i="true">
                  <a:solidFill>
                    <a:srgbClr val="FFFFFF"/>
                  </a:solidFill>
                  <a:latin typeface="Open Sans Bold Italics"/>
                  <a:ea typeface="Open Sans Bold Italics"/>
                  <a:cs typeface="Open Sans Bold Italics"/>
                  <a:sym typeface="Open Sans Bold Italics"/>
                </a:rPr>
                <a:t>– Bernardo Laing</a:t>
              </a:r>
            </a:p>
          </p:txBody>
        </p:sp>
      </p:grpSp>
      <p:grpSp>
        <p:nvGrpSpPr>
          <p:cNvPr name="Group 18" id="18"/>
          <p:cNvGrpSpPr/>
          <p:nvPr/>
        </p:nvGrpSpPr>
        <p:grpSpPr>
          <a:xfrm rot="0">
            <a:off x="14230409" y="4789788"/>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2379BE">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5076242" y="8300650"/>
            <a:ext cx="4651379" cy="3086824"/>
          </a:xfrm>
          <a:custGeom>
            <a:avLst/>
            <a:gdLst/>
            <a:ahLst/>
            <a:cxnLst/>
            <a:rect r="r" b="b" t="t" l="l"/>
            <a:pathLst>
              <a:path h="3086824" w="4651379">
                <a:moveTo>
                  <a:pt x="0" y="0"/>
                </a:moveTo>
                <a:lnTo>
                  <a:pt x="4651379" y="0"/>
                </a:lnTo>
                <a:lnTo>
                  <a:pt x="4651379" y="3086824"/>
                </a:lnTo>
                <a:lnTo>
                  <a:pt x="0" y="308682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26038" y="7690229"/>
            <a:ext cx="4090687" cy="4120655"/>
          </a:xfrm>
          <a:custGeom>
            <a:avLst/>
            <a:gdLst/>
            <a:ahLst/>
            <a:cxnLst/>
            <a:rect r="r" b="b" t="t" l="l"/>
            <a:pathLst>
              <a:path h="4120655" w="4090687">
                <a:moveTo>
                  <a:pt x="0" y="0"/>
                </a:moveTo>
                <a:lnTo>
                  <a:pt x="4090687" y="0"/>
                </a:lnTo>
                <a:lnTo>
                  <a:pt x="4090687" y="4120655"/>
                </a:lnTo>
                <a:lnTo>
                  <a:pt x="0" y="4120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5603110" y="-1360009"/>
            <a:ext cx="4090687" cy="4120655"/>
          </a:xfrm>
          <a:custGeom>
            <a:avLst/>
            <a:gdLst/>
            <a:ahLst/>
            <a:cxnLst/>
            <a:rect r="r" b="b" t="t" l="l"/>
            <a:pathLst>
              <a:path h="4120655" w="4090687">
                <a:moveTo>
                  <a:pt x="0" y="0"/>
                </a:moveTo>
                <a:lnTo>
                  <a:pt x="4090686" y="0"/>
                </a:lnTo>
                <a:lnTo>
                  <a:pt x="4090686" y="4120655"/>
                </a:lnTo>
                <a:lnTo>
                  <a:pt x="0" y="4120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7101583" y="-5676567"/>
            <a:ext cx="10994424" cy="1099442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79BE">
                <a:alpha val="11765"/>
              </a:srgbClr>
            </a:solidFill>
            <a:ln w="514350" cap="sq">
              <a:solidFill>
                <a:srgbClr val="2379BE">
                  <a:alpha val="11765"/>
                </a:srgbClr>
              </a:solidFill>
              <a:prstDash val="solid"/>
              <a:miter/>
            </a:ln>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2303034" y="459668"/>
            <a:ext cx="4651379" cy="3086824"/>
          </a:xfrm>
          <a:custGeom>
            <a:avLst/>
            <a:gdLst/>
            <a:ahLst/>
            <a:cxnLst/>
            <a:rect r="r" b="b" t="t" l="l"/>
            <a:pathLst>
              <a:path h="3086824" w="4651379">
                <a:moveTo>
                  <a:pt x="0" y="0"/>
                </a:moveTo>
                <a:lnTo>
                  <a:pt x="4651379" y="0"/>
                </a:lnTo>
                <a:lnTo>
                  <a:pt x="4651379" y="3086825"/>
                </a:lnTo>
                <a:lnTo>
                  <a:pt x="0" y="3086825"/>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59197" y="-551884"/>
            <a:ext cx="7304245" cy="11390768"/>
            <a:chOff x="0" y="0"/>
            <a:chExt cx="1923752" cy="3000038"/>
          </a:xfrm>
        </p:grpSpPr>
        <p:sp>
          <p:nvSpPr>
            <p:cNvPr name="Freeform 3" id="3"/>
            <p:cNvSpPr/>
            <p:nvPr/>
          </p:nvSpPr>
          <p:spPr>
            <a:xfrm flipH="false" flipV="false" rot="0">
              <a:off x="0" y="0"/>
              <a:ext cx="1923752" cy="3000038"/>
            </a:xfrm>
            <a:custGeom>
              <a:avLst/>
              <a:gdLst/>
              <a:ahLst/>
              <a:cxnLst/>
              <a:rect r="r" b="b" t="t" l="l"/>
              <a:pathLst>
                <a:path h="3000038" w="1923752">
                  <a:moveTo>
                    <a:pt x="54056" y="0"/>
                  </a:moveTo>
                  <a:lnTo>
                    <a:pt x="1869696" y="0"/>
                  </a:lnTo>
                  <a:cubicBezTo>
                    <a:pt x="1899550" y="0"/>
                    <a:pt x="1923752" y="24202"/>
                    <a:pt x="1923752" y="54056"/>
                  </a:cubicBezTo>
                  <a:lnTo>
                    <a:pt x="1923752" y="2945982"/>
                  </a:lnTo>
                  <a:cubicBezTo>
                    <a:pt x="1923752" y="2975836"/>
                    <a:pt x="1899550" y="3000038"/>
                    <a:pt x="1869696" y="3000038"/>
                  </a:cubicBezTo>
                  <a:lnTo>
                    <a:pt x="54056" y="3000038"/>
                  </a:lnTo>
                  <a:cubicBezTo>
                    <a:pt x="24202" y="3000038"/>
                    <a:pt x="0" y="2975836"/>
                    <a:pt x="0" y="2945982"/>
                  </a:cubicBezTo>
                  <a:lnTo>
                    <a:pt x="0" y="54056"/>
                  </a:lnTo>
                  <a:cubicBezTo>
                    <a:pt x="0" y="24202"/>
                    <a:pt x="24202" y="0"/>
                    <a:pt x="54056" y="0"/>
                  </a:cubicBezTo>
                  <a:close/>
                </a:path>
              </a:pathLst>
            </a:custGeom>
            <a:solidFill>
              <a:srgbClr val="2379BE"/>
            </a:solidFill>
            <a:ln cap="rnd">
              <a:noFill/>
              <a:prstDash val="solid"/>
              <a:round/>
            </a:ln>
          </p:spPr>
        </p:sp>
        <p:sp>
          <p:nvSpPr>
            <p:cNvPr name="TextBox 4" id="4"/>
            <p:cNvSpPr txBox="true"/>
            <p:nvPr/>
          </p:nvSpPr>
          <p:spPr>
            <a:xfrm>
              <a:off x="0" y="-38100"/>
              <a:ext cx="1923752" cy="303813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5563" y="759097"/>
            <a:ext cx="7893634" cy="1295396"/>
          </a:xfrm>
          <a:prstGeom prst="rect">
            <a:avLst/>
          </a:prstGeom>
        </p:spPr>
        <p:txBody>
          <a:bodyPr anchor="t" rtlCol="false" tIns="0" lIns="0" bIns="0" rIns="0">
            <a:spAutoFit/>
          </a:bodyPr>
          <a:lstStyle/>
          <a:p>
            <a:pPr algn="l">
              <a:lnSpc>
                <a:spcPts val="10500"/>
              </a:lnSpc>
              <a:spcBef>
                <a:spcPct val="0"/>
              </a:spcBef>
            </a:pPr>
            <a:r>
              <a:rPr lang="en-US" b="true" sz="7500" i="true">
                <a:solidFill>
                  <a:srgbClr val="191919"/>
                </a:solidFill>
                <a:latin typeface="Open Sans Bold Italics"/>
                <a:ea typeface="Open Sans Bold Italics"/>
                <a:cs typeface="Open Sans Bold Italics"/>
                <a:sym typeface="Open Sans Bold Italics"/>
              </a:rPr>
              <a:t>Retos</a:t>
            </a:r>
          </a:p>
        </p:txBody>
      </p:sp>
      <p:grpSp>
        <p:nvGrpSpPr>
          <p:cNvPr name="Group 6" id="6"/>
          <p:cNvGrpSpPr/>
          <p:nvPr/>
        </p:nvGrpSpPr>
        <p:grpSpPr>
          <a:xfrm rot="0">
            <a:off x="-4783211" y="-551884"/>
            <a:ext cx="5811911" cy="11390768"/>
            <a:chOff x="0" y="0"/>
            <a:chExt cx="1530709" cy="3000038"/>
          </a:xfrm>
        </p:grpSpPr>
        <p:sp>
          <p:nvSpPr>
            <p:cNvPr name="Freeform 7" id="7"/>
            <p:cNvSpPr/>
            <p:nvPr/>
          </p:nvSpPr>
          <p:spPr>
            <a:xfrm flipH="false" flipV="false" rot="0">
              <a:off x="0" y="0"/>
              <a:ext cx="1530709" cy="3000038"/>
            </a:xfrm>
            <a:custGeom>
              <a:avLst/>
              <a:gdLst/>
              <a:ahLst/>
              <a:cxnLst/>
              <a:rect r="r" b="b" t="t" l="l"/>
              <a:pathLst>
                <a:path h="3000038" w="1530709">
                  <a:moveTo>
                    <a:pt x="67936" y="0"/>
                  </a:moveTo>
                  <a:lnTo>
                    <a:pt x="1462773" y="0"/>
                  </a:lnTo>
                  <a:cubicBezTo>
                    <a:pt x="1480791" y="0"/>
                    <a:pt x="1498071" y="7158"/>
                    <a:pt x="1510811" y="19898"/>
                  </a:cubicBezTo>
                  <a:cubicBezTo>
                    <a:pt x="1523552" y="32638"/>
                    <a:pt x="1530709" y="49918"/>
                    <a:pt x="1530709" y="67936"/>
                  </a:cubicBezTo>
                  <a:lnTo>
                    <a:pt x="1530709" y="2932102"/>
                  </a:lnTo>
                  <a:cubicBezTo>
                    <a:pt x="1530709" y="2969622"/>
                    <a:pt x="1500293" y="3000038"/>
                    <a:pt x="1462773" y="3000038"/>
                  </a:cubicBezTo>
                  <a:lnTo>
                    <a:pt x="67936" y="3000038"/>
                  </a:lnTo>
                  <a:cubicBezTo>
                    <a:pt x="30416" y="3000038"/>
                    <a:pt x="0" y="2969622"/>
                    <a:pt x="0" y="2932102"/>
                  </a:cubicBezTo>
                  <a:lnTo>
                    <a:pt x="0" y="67936"/>
                  </a:lnTo>
                  <a:cubicBezTo>
                    <a:pt x="0" y="30416"/>
                    <a:pt x="30416" y="0"/>
                    <a:pt x="67936" y="0"/>
                  </a:cubicBezTo>
                  <a:close/>
                </a:path>
              </a:pathLst>
            </a:custGeom>
            <a:solidFill>
              <a:srgbClr val="2379BE"/>
            </a:solidFill>
            <a:ln cap="rnd">
              <a:noFill/>
              <a:prstDash val="solid"/>
              <a:round/>
            </a:ln>
          </p:spPr>
        </p:sp>
        <p:sp>
          <p:nvSpPr>
            <p:cNvPr name="TextBox 8" id="8"/>
            <p:cNvSpPr txBox="true"/>
            <p:nvPr/>
          </p:nvSpPr>
          <p:spPr>
            <a:xfrm>
              <a:off x="0" y="-38100"/>
              <a:ext cx="1530709" cy="303813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51410" y="3799709"/>
            <a:ext cx="4812892" cy="2486571"/>
            <a:chOff x="0" y="0"/>
            <a:chExt cx="1194762" cy="617272"/>
          </a:xfrm>
        </p:grpSpPr>
        <p:sp>
          <p:nvSpPr>
            <p:cNvPr name="Freeform 10" id="10"/>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14B8D"/>
            </a:solidFill>
          </p:spPr>
        </p:sp>
        <p:sp>
          <p:nvSpPr>
            <p:cNvPr name="TextBox 11" id="11"/>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Colaboración entre equipos</a:t>
              </a:r>
            </a:p>
          </p:txBody>
        </p:sp>
      </p:grpSp>
      <p:grpSp>
        <p:nvGrpSpPr>
          <p:cNvPr name="Group 12" id="12"/>
          <p:cNvGrpSpPr/>
          <p:nvPr/>
        </p:nvGrpSpPr>
        <p:grpSpPr>
          <a:xfrm rot="0">
            <a:off x="6254196" y="3799709"/>
            <a:ext cx="4812892" cy="2486571"/>
            <a:chOff x="0" y="0"/>
            <a:chExt cx="1194762" cy="617272"/>
          </a:xfrm>
        </p:grpSpPr>
        <p:sp>
          <p:nvSpPr>
            <p:cNvPr name="Freeform 13" id="13"/>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883CC"/>
            </a:solidFill>
            <a:ln w="57150" cap="rnd">
              <a:solidFill>
                <a:srgbClr val="FFFFFF"/>
              </a:solidFill>
              <a:prstDash val="solid"/>
              <a:round/>
            </a:ln>
          </p:spPr>
        </p:sp>
        <p:sp>
          <p:nvSpPr>
            <p:cNvPr name="TextBox 14" id="14"/>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Estudio de las pruebas</a:t>
              </a:r>
            </a:p>
          </p:txBody>
        </p:sp>
      </p:grpSp>
      <p:grpSp>
        <p:nvGrpSpPr>
          <p:cNvPr name="Group 15" id="15"/>
          <p:cNvGrpSpPr/>
          <p:nvPr/>
        </p:nvGrpSpPr>
        <p:grpSpPr>
          <a:xfrm rot="0">
            <a:off x="1451410" y="6286280"/>
            <a:ext cx="4812892" cy="2486571"/>
            <a:chOff x="0" y="0"/>
            <a:chExt cx="1194762" cy="617272"/>
          </a:xfrm>
        </p:grpSpPr>
        <p:sp>
          <p:nvSpPr>
            <p:cNvPr name="Freeform 16" id="16"/>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883CC"/>
            </a:solidFill>
            <a:ln w="57150" cap="rnd">
              <a:solidFill>
                <a:srgbClr val="FFFFFF"/>
              </a:solidFill>
              <a:prstDash val="solid"/>
              <a:round/>
            </a:ln>
          </p:spPr>
        </p:sp>
        <p:sp>
          <p:nvSpPr>
            <p:cNvPr name="TextBox 17" id="17"/>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Tiempo limitado</a:t>
              </a:r>
            </a:p>
          </p:txBody>
        </p:sp>
      </p:grpSp>
      <p:grpSp>
        <p:nvGrpSpPr>
          <p:cNvPr name="Group 18" id="18"/>
          <p:cNvGrpSpPr/>
          <p:nvPr/>
        </p:nvGrpSpPr>
        <p:grpSpPr>
          <a:xfrm rot="0">
            <a:off x="6254196" y="6267735"/>
            <a:ext cx="4812892" cy="2486571"/>
            <a:chOff x="0" y="0"/>
            <a:chExt cx="1194762" cy="617272"/>
          </a:xfrm>
        </p:grpSpPr>
        <p:sp>
          <p:nvSpPr>
            <p:cNvPr name="Freeform 19" id="19"/>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14B8D"/>
            </a:solidFill>
          </p:spPr>
        </p:sp>
        <p:sp>
          <p:nvSpPr>
            <p:cNvPr name="TextBox 20" id="20"/>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Integración de pruebas</a:t>
              </a:r>
            </a:p>
          </p:txBody>
        </p:sp>
      </p:grpSp>
      <p:grpSp>
        <p:nvGrpSpPr>
          <p:cNvPr name="Group 21" id="21"/>
          <p:cNvGrpSpPr/>
          <p:nvPr/>
        </p:nvGrpSpPr>
        <p:grpSpPr>
          <a:xfrm rot="0">
            <a:off x="11067088" y="6267735"/>
            <a:ext cx="4897799" cy="2486571"/>
            <a:chOff x="0" y="0"/>
            <a:chExt cx="1289955" cy="654899"/>
          </a:xfrm>
        </p:grpSpPr>
        <p:sp>
          <p:nvSpPr>
            <p:cNvPr name="Freeform 22" id="22"/>
            <p:cNvSpPr/>
            <p:nvPr/>
          </p:nvSpPr>
          <p:spPr>
            <a:xfrm flipH="false" flipV="false" rot="0">
              <a:off x="0" y="0"/>
              <a:ext cx="1289955" cy="654899"/>
            </a:xfrm>
            <a:custGeom>
              <a:avLst/>
              <a:gdLst/>
              <a:ahLst/>
              <a:cxnLst/>
              <a:rect r="r" b="b" t="t" l="l"/>
              <a:pathLst>
                <a:path h="654899" w="1289955">
                  <a:moveTo>
                    <a:pt x="80615" y="0"/>
                  </a:moveTo>
                  <a:lnTo>
                    <a:pt x="1209340" y="0"/>
                  </a:lnTo>
                  <a:cubicBezTo>
                    <a:pt x="1253863" y="0"/>
                    <a:pt x="1289955" y="36093"/>
                    <a:pt x="1289955" y="80615"/>
                  </a:cubicBezTo>
                  <a:lnTo>
                    <a:pt x="1289955" y="574284"/>
                  </a:lnTo>
                  <a:cubicBezTo>
                    <a:pt x="1289955" y="618807"/>
                    <a:pt x="1253863" y="654899"/>
                    <a:pt x="1209340" y="654899"/>
                  </a:cubicBezTo>
                  <a:lnTo>
                    <a:pt x="80615" y="654899"/>
                  </a:lnTo>
                  <a:cubicBezTo>
                    <a:pt x="36093" y="654899"/>
                    <a:pt x="0" y="618807"/>
                    <a:pt x="0" y="574284"/>
                  </a:cubicBezTo>
                  <a:lnTo>
                    <a:pt x="0" y="80615"/>
                  </a:lnTo>
                  <a:cubicBezTo>
                    <a:pt x="0" y="36093"/>
                    <a:pt x="36093" y="0"/>
                    <a:pt x="80615" y="0"/>
                  </a:cubicBezTo>
                  <a:close/>
                </a:path>
              </a:pathLst>
            </a:custGeom>
            <a:solidFill>
              <a:srgbClr val="000000">
                <a:alpha val="0"/>
              </a:srgbClr>
            </a:solidFill>
            <a:ln w="57150" cap="rnd">
              <a:solidFill>
                <a:srgbClr val="FFFFFF"/>
              </a:solidFill>
              <a:prstDash val="solid"/>
              <a:round/>
            </a:ln>
          </p:spPr>
        </p:sp>
        <p:sp>
          <p:nvSpPr>
            <p:cNvPr name="TextBox 23" id="23"/>
            <p:cNvSpPr txBox="true"/>
            <p:nvPr/>
          </p:nvSpPr>
          <p:spPr>
            <a:xfrm>
              <a:off x="0" y="-47625"/>
              <a:ext cx="1289955" cy="702524"/>
            </a:xfrm>
            <a:prstGeom prst="rect">
              <a:avLst/>
            </a:prstGeom>
          </p:spPr>
          <p:txBody>
            <a:bodyPr anchor="ctr" rtlCol="false" tIns="50800" lIns="50800" bIns="50800" rIns="50800"/>
            <a:lstStyle/>
            <a:p>
              <a:pPr algn="ctr">
                <a:lnSpc>
                  <a:spcPts val="3892"/>
                </a:lnSpc>
              </a:pPr>
              <a:r>
                <a:rPr lang="en-US" sz="2780" spc="-169">
                  <a:solidFill>
                    <a:srgbClr val="FFFFFF"/>
                  </a:solidFill>
                  <a:latin typeface="TT Hoves"/>
                  <a:ea typeface="TT Hoves"/>
                  <a:cs typeface="TT Hoves"/>
                  <a:sym typeface="TT Hoves"/>
                </a:rPr>
                <a:t>Aprendizaje de </a:t>
              </a:r>
            </a:p>
            <a:p>
              <a:pPr algn="ctr">
                <a:lnSpc>
                  <a:spcPts val="3892"/>
                </a:lnSpc>
                <a:spcBef>
                  <a:spcPct val="0"/>
                </a:spcBef>
              </a:pPr>
              <a:r>
                <a:rPr lang="en-US" sz="2780" spc="-169">
                  <a:solidFill>
                    <a:srgbClr val="FFFFFF"/>
                  </a:solidFill>
                  <a:latin typeface="TT Hoves"/>
                  <a:ea typeface="TT Hoves"/>
                  <a:cs typeface="TT Hoves"/>
                  <a:sym typeface="TT Hoves"/>
                </a:rPr>
                <a:t>nuevas tecnologías</a:t>
              </a:r>
            </a:p>
          </p:txBody>
        </p:sp>
      </p:grpSp>
      <p:grpSp>
        <p:nvGrpSpPr>
          <p:cNvPr name="Group 24" id="24"/>
          <p:cNvGrpSpPr/>
          <p:nvPr/>
        </p:nvGrpSpPr>
        <p:grpSpPr>
          <a:xfrm rot="0">
            <a:off x="11067088" y="3799709"/>
            <a:ext cx="4812892" cy="2486571"/>
            <a:chOff x="0" y="0"/>
            <a:chExt cx="1194762" cy="617272"/>
          </a:xfrm>
        </p:grpSpPr>
        <p:sp>
          <p:nvSpPr>
            <p:cNvPr name="Freeform 25" id="25"/>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14B8D"/>
            </a:solidFill>
          </p:spPr>
        </p:sp>
        <p:sp>
          <p:nvSpPr>
            <p:cNvPr name="TextBox 26" id="26"/>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Equipo reducido</a:t>
              </a:r>
            </a:p>
          </p:txBody>
        </p:sp>
      </p:grpSp>
      <p:sp>
        <p:nvSpPr>
          <p:cNvPr name="Freeform 27" id="27"/>
          <p:cNvSpPr/>
          <p:nvPr/>
        </p:nvSpPr>
        <p:spPr>
          <a:xfrm flipH="false" flipV="false" rot="0">
            <a:off x="15603110" y="-1360009"/>
            <a:ext cx="4090687" cy="4120655"/>
          </a:xfrm>
          <a:custGeom>
            <a:avLst/>
            <a:gdLst/>
            <a:ahLst/>
            <a:cxnLst/>
            <a:rect r="r" b="b" t="t" l="l"/>
            <a:pathLst>
              <a:path h="4120655" w="4090687">
                <a:moveTo>
                  <a:pt x="0" y="0"/>
                </a:moveTo>
                <a:lnTo>
                  <a:pt x="4090686" y="0"/>
                </a:lnTo>
                <a:lnTo>
                  <a:pt x="4090686" y="4120655"/>
                </a:lnTo>
                <a:lnTo>
                  <a:pt x="0" y="4120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2045343" y="8029355"/>
            <a:ext cx="4090687" cy="4120655"/>
          </a:xfrm>
          <a:custGeom>
            <a:avLst/>
            <a:gdLst/>
            <a:ahLst/>
            <a:cxnLst/>
            <a:rect r="r" b="b" t="t" l="l"/>
            <a:pathLst>
              <a:path h="4120655" w="4090687">
                <a:moveTo>
                  <a:pt x="0" y="0"/>
                </a:moveTo>
                <a:lnTo>
                  <a:pt x="4090686" y="0"/>
                </a:lnTo>
                <a:lnTo>
                  <a:pt x="4090686" y="4120655"/>
                </a:lnTo>
                <a:lnTo>
                  <a:pt x="0" y="4120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16574" y="4037880"/>
            <a:ext cx="23030831" cy="2180017"/>
            <a:chOff x="0" y="0"/>
            <a:chExt cx="812800" cy="76937"/>
          </a:xfrm>
        </p:grpSpPr>
        <p:sp>
          <p:nvSpPr>
            <p:cNvPr name="Freeform 3" id="3"/>
            <p:cNvSpPr/>
            <p:nvPr/>
          </p:nvSpPr>
          <p:spPr>
            <a:xfrm flipH="false" flipV="false" rot="0">
              <a:off x="0" y="0"/>
              <a:ext cx="812800" cy="76937"/>
            </a:xfrm>
            <a:custGeom>
              <a:avLst/>
              <a:gdLst/>
              <a:ahLst/>
              <a:cxnLst/>
              <a:rect r="r" b="b" t="t" l="l"/>
              <a:pathLst>
                <a:path h="76937" w="812800">
                  <a:moveTo>
                    <a:pt x="0" y="0"/>
                  </a:moveTo>
                  <a:lnTo>
                    <a:pt x="812800" y="0"/>
                  </a:lnTo>
                  <a:lnTo>
                    <a:pt x="812800" y="76937"/>
                  </a:lnTo>
                  <a:lnTo>
                    <a:pt x="0" y="76937"/>
                  </a:lnTo>
                  <a:close/>
                </a:path>
              </a:pathLst>
            </a:custGeom>
            <a:solidFill>
              <a:srgbClr val="2379BE"/>
            </a:solidFill>
            <a:ln cap="sq">
              <a:noFill/>
              <a:prstDash val="solid"/>
              <a:miter/>
            </a:ln>
          </p:spPr>
        </p:sp>
        <p:sp>
          <p:nvSpPr>
            <p:cNvPr name="TextBox 4" id="4"/>
            <p:cNvSpPr txBox="true"/>
            <p:nvPr/>
          </p:nvSpPr>
          <p:spPr>
            <a:xfrm>
              <a:off x="0" y="-38100"/>
              <a:ext cx="812800" cy="11503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629395" y="4758565"/>
            <a:ext cx="10994424" cy="109944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2379BE">
                  <a:alpha val="11765"/>
                </a:srgbClr>
              </a:solidFill>
              <a:prstDash val="solid"/>
              <a:miter/>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915004" y="4584360"/>
            <a:ext cx="10713038" cy="1391857"/>
          </a:xfrm>
          <a:prstGeom prst="rect">
            <a:avLst/>
          </a:prstGeom>
        </p:spPr>
        <p:txBody>
          <a:bodyPr anchor="t" rtlCol="false" tIns="0" lIns="0" bIns="0" rIns="0">
            <a:spAutoFit/>
          </a:bodyPr>
          <a:lstStyle/>
          <a:p>
            <a:pPr algn="l">
              <a:lnSpc>
                <a:spcPts val="10149"/>
              </a:lnSpc>
            </a:pPr>
            <a:r>
              <a:rPr lang="en-US" sz="11153" i="true" b="true">
                <a:solidFill>
                  <a:srgbClr val="FFFFFF"/>
                </a:solidFill>
                <a:latin typeface="Open Sans Bold Italics"/>
                <a:ea typeface="Open Sans Bold Italics"/>
                <a:cs typeface="Open Sans Bold Italics"/>
                <a:sym typeface="Open Sans Bold Italics"/>
              </a:rPr>
              <a:t>Muchas Gracias</a:t>
            </a:r>
          </a:p>
        </p:txBody>
      </p:sp>
      <p:sp>
        <p:nvSpPr>
          <p:cNvPr name="Freeform 9" id="9"/>
          <p:cNvSpPr/>
          <p:nvPr/>
        </p:nvSpPr>
        <p:spPr>
          <a:xfrm flipH="false" flipV="false" rot="0">
            <a:off x="771490" y="2805443"/>
            <a:ext cx="5386641" cy="4676115"/>
          </a:xfrm>
          <a:custGeom>
            <a:avLst/>
            <a:gdLst/>
            <a:ahLst/>
            <a:cxnLst/>
            <a:rect r="r" b="b" t="t" l="l"/>
            <a:pathLst>
              <a:path h="4676115" w="5386641">
                <a:moveTo>
                  <a:pt x="0" y="0"/>
                </a:moveTo>
                <a:lnTo>
                  <a:pt x="5386642" y="0"/>
                </a:lnTo>
                <a:lnTo>
                  <a:pt x="5386642" y="4676114"/>
                </a:lnTo>
                <a:lnTo>
                  <a:pt x="0" y="4676114"/>
                </a:lnTo>
                <a:lnTo>
                  <a:pt x="0" y="0"/>
                </a:lnTo>
                <a:close/>
              </a:path>
            </a:pathLst>
          </a:custGeom>
          <a:blipFill>
            <a:blip r:embed="rId2"/>
            <a:stretch>
              <a:fillRect l="0" t="0" r="0" b="0"/>
            </a:stretch>
          </a:blipFill>
        </p:spPr>
      </p:sp>
      <p:sp>
        <p:nvSpPr>
          <p:cNvPr name="Freeform 10" id="10"/>
          <p:cNvSpPr/>
          <p:nvPr/>
        </p:nvSpPr>
        <p:spPr>
          <a:xfrm flipH="false" flipV="false" rot="0">
            <a:off x="15105038" y="6942598"/>
            <a:ext cx="4651379" cy="3086824"/>
          </a:xfrm>
          <a:custGeom>
            <a:avLst/>
            <a:gdLst/>
            <a:ahLst/>
            <a:cxnLst/>
            <a:rect r="r" b="b" t="t" l="l"/>
            <a:pathLst>
              <a:path h="3086824" w="4651379">
                <a:moveTo>
                  <a:pt x="0" y="0"/>
                </a:moveTo>
                <a:lnTo>
                  <a:pt x="4651379" y="0"/>
                </a:lnTo>
                <a:lnTo>
                  <a:pt x="4651379" y="3086825"/>
                </a:lnTo>
                <a:lnTo>
                  <a:pt x="0" y="308682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771490" y="2789831"/>
            <a:ext cx="5386641" cy="4676115"/>
          </a:xfrm>
          <a:custGeom>
            <a:avLst/>
            <a:gdLst/>
            <a:ahLst/>
            <a:cxnLst/>
            <a:rect r="r" b="b" t="t" l="l"/>
            <a:pathLst>
              <a:path h="4676115" w="5386641">
                <a:moveTo>
                  <a:pt x="0" y="0"/>
                </a:moveTo>
                <a:lnTo>
                  <a:pt x="5386642" y="0"/>
                </a:lnTo>
                <a:lnTo>
                  <a:pt x="5386642" y="4676115"/>
                </a:lnTo>
                <a:lnTo>
                  <a:pt x="0" y="4676115"/>
                </a:lnTo>
                <a:lnTo>
                  <a:pt x="0" y="0"/>
                </a:lnTo>
                <a:close/>
              </a:path>
            </a:pathLst>
          </a:custGeom>
          <a:blipFill>
            <a:blip r:embed="rId5"/>
            <a:stretch>
              <a:fillRect l="0" t="0" r="0" b="0"/>
            </a:stretch>
          </a:blipFill>
        </p:spPr>
      </p:sp>
      <p:sp>
        <p:nvSpPr>
          <p:cNvPr name="Freeform 12" id="12"/>
          <p:cNvSpPr/>
          <p:nvPr/>
        </p:nvSpPr>
        <p:spPr>
          <a:xfrm flipH="false" flipV="false" rot="0">
            <a:off x="-2303034" y="459668"/>
            <a:ext cx="4651379" cy="3086824"/>
          </a:xfrm>
          <a:custGeom>
            <a:avLst/>
            <a:gdLst/>
            <a:ahLst/>
            <a:cxnLst/>
            <a:rect r="r" b="b" t="t" l="l"/>
            <a:pathLst>
              <a:path h="3086824" w="4651379">
                <a:moveTo>
                  <a:pt x="0" y="0"/>
                </a:moveTo>
                <a:lnTo>
                  <a:pt x="4651379" y="0"/>
                </a:lnTo>
                <a:lnTo>
                  <a:pt x="4651379" y="3086825"/>
                </a:lnTo>
                <a:lnTo>
                  <a:pt x="0" y="3086825"/>
                </a:lnTo>
                <a:lnTo>
                  <a:pt x="0" y="0"/>
                </a:lnTo>
                <a:close/>
              </a:path>
            </a:pathLst>
          </a:custGeom>
          <a:blipFill>
            <a:blip r:embed="rId3">
              <a:alphaModFix amt="35000"/>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7101583" y="-5676567"/>
            <a:ext cx="10445833" cy="10435132"/>
            <a:chOff x="0" y="0"/>
            <a:chExt cx="813633" cy="812800"/>
          </a:xfrm>
        </p:grpSpPr>
        <p:sp>
          <p:nvSpPr>
            <p:cNvPr name="Freeform 14" id="14"/>
            <p:cNvSpPr/>
            <p:nvPr/>
          </p:nvSpPr>
          <p:spPr>
            <a:xfrm flipH="false" flipV="false" rot="0">
              <a:off x="0" y="0"/>
              <a:ext cx="813633" cy="812800"/>
            </a:xfrm>
            <a:custGeom>
              <a:avLst/>
              <a:gdLst/>
              <a:ahLst/>
              <a:cxnLst/>
              <a:rect r="r" b="b" t="t" l="l"/>
              <a:pathLst>
                <a:path h="812800" w="813633">
                  <a:moveTo>
                    <a:pt x="406817" y="0"/>
                  </a:moveTo>
                  <a:cubicBezTo>
                    <a:pt x="182138" y="0"/>
                    <a:pt x="0" y="181951"/>
                    <a:pt x="0" y="406400"/>
                  </a:cubicBezTo>
                  <a:cubicBezTo>
                    <a:pt x="0" y="630849"/>
                    <a:pt x="182138" y="812800"/>
                    <a:pt x="406817" y="812800"/>
                  </a:cubicBezTo>
                  <a:cubicBezTo>
                    <a:pt x="631495" y="812800"/>
                    <a:pt x="813633" y="630849"/>
                    <a:pt x="813633" y="406400"/>
                  </a:cubicBezTo>
                  <a:cubicBezTo>
                    <a:pt x="813633" y="181951"/>
                    <a:pt x="631495" y="0"/>
                    <a:pt x="406817" y="0"/>
                  </a:cubicBezTo>
                  <a:close/>
                </a:path>
              </a:pathLst>
            </a:custGeom>
            <a:solidFill>
              <a:srgbClr val="2379BE">
                <a:alpha val="11765"/>
              </a:srgbClr>
            </a:solidFill>
            <a:ln w="514350" cap="sq">
              <a:solidFill>
                <a:srgbClr val="2379BE">
                  <a:alpha val="11765"/>
                </a:srgbClr>
              </a:solidFill>
              <a:prstDash val="solid"/>
              <a:miter/>
            </a:ln>
          </p:spPr>
        </p:sp>
        <p:sp>
          <p:nvSpPr>
            <p:cNvPr name="TextBox 15" id="15"/>
            <p:cNvSpPr txBox="true"/>
            <p:nvPr/>
          </p:nvSpPr>
          <p:spPr>
            <a:xfrm>
              <a:off x="76278" y="47625"/>
              <a:ext cx="661077" cy="68897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238632" y="-540093"/>
            <a:ext cx="8446777" cy="1543050"/>
            <a:chOff x="0" y="0"/>
            <a:chExt cx="2224665" cy="406400"/>
          </a:xfrm>
        </p:grpSpPr>
        <p:sp>
          <p:nvSpPr>
            <p:cNvPr name="Freeform 17" id="17"/>
            <p:cNvSpPr/>
            <p:nvPr/>
          </p:nvSpPr>
          <p:spPr>
            <a:xfrm flipH="false" flipV="false" rot="0">
              <a:off x="0" y="0"/>
              <a:ext cx="2224666" cy="406400"/>
            </a:xfrm>
            <a:custGeom>
              <a:avLst/>
              <a:gdLst/>
              <a:ahLst/>
              <a:cxnLst/>
              <a:rect r="r" b="b" t="t" l="l"/>
              <a:pathLst>
                <a:path h="406400" w="2224666">
                  <a:moveTo>
                    <a:pt x="46744" y="0"/>
                  </a:moveTo>
                  <a:lnTo>
                    <a:pt x="2177921" y="0"/>
                  </a:lnTo>
                  <a:cubicBezTo>
                    <a:pt x="2203737" y="0"/>
                    <a:pt x="2224666" y="20928"/>
                    <a:pt x="2224666" y="46744"/>
                  </a:cubicBezTo>
                  <a:lnTo>
                    <a:pt x="2224666" y="359656"/>
                  </a:lnTo>
                  <a:cubicBezTo>
                    <a:pt x="2224666" y="385472"/>
                    <a:pt x="2203737" y="406400"/>
                    <a:pt x="2177921" y="406400"/>
                  </a:cubicBezTo>
                  <a:lnTo>
                    <a:pt x="46744" y="406400"/>
                  </a:lnTo>
                  <a:cubicBezTo>
                    <a:pt x="20928" y="406400"/>
                    <a:pt x="0" y="385472"/>
                    <a:pt x="0" y="359656"/>
                  </a:cubicBezTo>
                  <a:lnTo>
                    <a:pt x="0" y="46744"/>
                  </a:lnTo>
                  <a:cubicBezTo>
                    <a:pt x="0" y="20928"/>
                    <a:pt x="20928" y="0"/>
                    <a:pt x="46744" y="0"/>
                  </a:cubicBezTo>
                  <a:close/>
                </a:path>
              </a:pathLst>
            </a:custGeom>
            <a:solidFill>
              <a:srgbClr val="2379BE"/>
            </a:solidFill>
          </p:spPr>
        </p:sp>
        <p:sp>
          <p:nvSpPr>
            <p:cNvPr name="TextBox 18" id="18"/>
            <p:cNvSpPr txBox="true"/>
            <p:nvPr/>
          </p:nvSpPr>
          <p:spPr>
            <a:xfrm>
              <a:off x="0" y="-38100"/>
              <a:ext cx="2224665"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666274" y="9515475"/>
            <a:ext cx="8446777" cy="1543050"/>
            <a:chOff x="0" y="0"/>
            <a:chExt cx="2224665" cy="406400"/>
          </a:xfrm>
        </p:grpSpPr>
        <p:sp>
          <p:nvSpPr>
            <p:cNvPr name="Freeform 20" id="20"/>
            <p:cNvSpPr/>
            <p:nvPr/>
          </p:nvSpPr>
          <p:spPr>
            <a:xfrm flipH="false" flipV="false" rot="0">
              <a:off x="0" y="0"/>
              <a:ext cx="2224666" cy="406400"/>
            </a:xfrm>
            <a:custGeom>
              <a:avLst/>
              <a:gdLst/>
              <a:ahLst/>
              <a:cxnLst/>
              <a:rect r="r" b="b" t="t" l="l"/>
              <a:pathLst>
                <a:path h="406400" w="2224666">
                  <a:moveTo>
                    <a:pt x="46744" y="0"/>
                  </a:moveTo>
                  <a:lnTo>
                    <a:pt x="2177921" y="0"/>
                  </a:lnTo>
                  <a:cubicBezTo>
                    <a:pt x="2203737" y="0"/>
                    <a:pt x="2224666" y="20928"/>
                    <a:pt x="2224666" y="46744"/>
                  </a:cubicBezTo>
                  <a:lnTo>
                    <a:pt x="2224666" y="359656"/>
                  </a:lnTo>
                  <a:cubicBezTo>
                    <a:pt x="2224666" y="385472"/>
                    <a:pt x="2203737" y="406400"/>
                    <a:pt x="2177921" y="406400"/>
                  </a:cubicBezTo>
                  <a:lnTo>
                    <a:pt x="46744" y="406400"/>
                  </a:lnTo>
                  <a:cubicBezTo>
                    <a:pt x="20928" y="406400"/>
                    <a:pt x="0" y="385472"/>
                    <a:pt x="0" y="359656"/>
                  </a:cubicBezTo>
                  <a:lnTo>
                    <a:pt x="0" y="46744"/>
                  </a:lnTo>
                  <a:cubicBezTo>
                    <a:pt x="0" y="20928"/>
                    <a:pt x="20928" y="0"/>
                    <a:pt x="46744" y="0"/>
                  </a:cubicBezTo>
                  <a:close/>
                </a:path>
              </a:pathLst>
            </a:custGeom>
            <a:solidFill>
              <a:srgbClr val="2379BE"/>
            </a:solidFill>
          </p:spPr>
        </p:sp>
        <p:sp>
          <p:nvSpPr>
            <p:cNvPr name="TextBox 21" id="21"/>
            <p:cNvSpPr txBox="true"/>
            <p:nvPr/>
          </p:nvSpPr>
          <p:spPr>
            <a:xfrm>
              <a:off x="0" y="-38100"/>
              <a:ext cx="2224665" cy="444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63912" y="5432732"/>
            <a:ext cx="7972300" cy="241916"/>
            <a:chOff x="0" y="0"/>
            <a:chExt cx="2099700" cy="63714"/>
          </a:xfrm>
        </p:grpSpPr>
        <p:sp>
          <p:nvSpPr>
            <p:cNvPr name="Freeform 3" id="3"/>
            <p:cNvSpPr/>
            <p:nvPr/>
          </p:nvSpPr>
          <p:spPr>
            <a:xfrm flipH="false" flipV="false" rot="0">
              <a:off x="0" y="0"/>
              <a:ext cx="2099700" cy="63714"/>
            </a:xfrm>
            <a:custGeom>
              <a:avLst/>
              <a:gdLst/>
              <a:ahLst/>
              <a:cxnLst/>
              <a:rect r="r" b="b" t="t" l="l"/>
              <a:pathLst>
                <a:path h="63714" w="2099700">
                  <a:moveTo>
                    <a:pt x="31857" y="0"/>
                  </a:moveTo>
                  <a:lnTo>
                    <a:pt x="2067843" y="0"/>
                  </a:lnTo>
                  <a:cubicBezTo>
                    <a:pt x="2085437" y="0"/>
                    <a:pt x="2099700" y="14263"/>
                    <a:pt x="2099700" y="31857"/>
                  </a:cubicBezTo>
                  <a:lnTo>
                    <a:pt x="2099700" y="31857"/>
                  </a:lnTo>
                  <a:cubicBezTo>
                    <a:pt x="2099700" y="49451"/>
                    <a:pt x="2085437" y="63714"/>
                    <a:pt x="2067843" y="63714"/>
                  </a:cubicBezTo>
                  <a:lnTo>
                    <a:pt x="31857" y="63714"/>
                  </a:lnTo>
                  <a:cubicBezTo>
                    <a:pt x="14263" y="63714"/>
                    <a:pt x="0" y="49451"/>
                    <a:pt x="0" y="31857"/>
                  </a:cubicBezTo>
                  <a:lnTo>
                    <a:pt x="0" y="31857"/>
                  </a:lnTo>
                  <a:cubicBezTo>
                    <a:pt x="0" y="14263"/>
                    <a:pt x="14263" y="0"/>
                    <a:pt x="31857" y="0"/>
                  </a:cubicBezTo>
                  <a:close/>
                </a:path>
              </a:pathLst>
            </a:custGeom>
            <a:solidFill>
              <a:srgbClr val="2379BE"/>
            </a:solidFill>
          </p:spPr>
        </p:sp>
        <p:sp>
          <p:nvSpPr>
            <p:cNvPr name="TextBox 4" id="4"/>
            <p:cNvSpPr txBox="true"/>
            <p:nvPr/>
          </p:nvSpPr>
          <p:spPr>
            <a:xfrm>
              <a:off x="0" y="-38100"/>
              <a:ext cx="2099700" cy="10181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66080" y="8525162"/>
            <a:ext cx="8431132" cy="1466275"/>
            <a:chOff x="0" y="0"/>
            <a:chExt cx="2220545" cy="386179"/>
          </a:xfrm>
        </p:grpSpPr>
        <p:sp>
          <p:nvSpPr>
            <p:cNvPr name="Freeform 6" id="6"/>
            <p:cNvSpPr/>
            <p:nvPr/>
          </p:nvSpPr>
          <p:spPr>
            <a:xfrm flipH="false" flipV="false" rot="0">
              <a:off x="0" y="0"/>
              <a:ext cx="2220545" cy="386179"/>
            </a:xfrm>
            <a:custGeom>
              <a:avLst/>
              <a:gdLst/>
              <a:ahLst/>
              <a:cxnLst/>
              <a:rect r="r" b="b" t="t" l="l"/>
              <a:pathLst>
                <a:path h="386179" w="2220545">
                  <a:moveTo>
                    <a:pt x="46831" y="0"/>
                  </a:moveTo>
                  <a:lnTo>
                    <a:pt x="2173714" y="0"/>
                  </a:lnTo>
                  <a:cubicBezTo>
                    <a:pt x="2186134" y="0"/>
                    <a:pt x="2198046" y="4934"/>
                    <a:pt x="2206829" y="13716"/>
                  </a:cubicBezTo>
                  <a:cubicBezTo>
                    <a:pt x="2215611" y="22499"/>
                    <a:pt x="2220545" y="34411"/>
                    <a:pt x="2220545" y="46831"/>
                  </a:cubicBezTo>
                  <a:lnTo>
                    <a:pt x="2220545" y="339349"/>
                  </a:lnTo>
                  <a:cubicBezTo>
                    <a:pt x="2220545" y="365213"/>
                    <a:pt x="2199578" y="386179"/>
                    <a:pt x="2173714" y="386179"/>
                  </a:cubicBezTo>
                  <a:lnTo>
                    <a:pt x="46831" y="386179"/>
                  </a:lnTo>
                  <a:cubicBezTo>
                    <a:pt x="20967" y="386179"/>
                    <a:pt x="0" y="365213"/>
                    <a:pt x="0" y="339349"/>
                  </a:cubicBezTo>
                  <a:lnTo>
                    <a:pt x="0" y="46831"/>
                  </a:lnTo>
                  <a:cubicBezTo>
                    <a:pt x="0" y="20967"/>
                    <a:pt x="20967" y="0"/>
                    <a:pt x="46831" y="0"/>
                  </a:cubicBezTo>
                  <a:close/>
                </a:path>
              </a:pathLst>
            </a:custGeom>
            <a:solidFill>
              <a:srgbClr val="2379BE"/>
            </a:solidFill>
            <a:ln w="104775" cap="rnd">
              <a:solidFill>
                <a:srgbClr val="FFFFFF"/>
              </a:solidFill>
              <a:prstDash val="solid"/>
              <a:round/>
            </a:ln>
          </p:spPr>
        </p:sp>
        <p:sp>
          <p:nvSpPr>
            <p:cNvPr name="TextBox 7" id="7"/>
            <p:cNvSpPr txBox="true"/>
            <p:nvPr/>
          </p:nvSpPr>
          <p:spPr>
            <a:xfrm>
              <a:off x="0" y="-38100"/>
              <a:ext cx="2220545" cy="42427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245563" y="7200900"/>
            <a:ext cx="4084874" cy="4114800"/>
          </a:xfrm>
          <a:custGeom>
            <a:avLst/>
            <a:gdLst/>
            <a:ahLst/>
            <a:cxnLst/>
            <a:rect r="r" b="b" t="t" l="l"/>
            <a:pathLst>
              <a:path h="4114800" w="4084874">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543588" y="-265695"/>
            <a:ext cx="8446777" cy="1543050"/>
            <a:chOff x="0" y="0"/>
            <a:chExt cx="2224665" cy="406400"/>
          </a:xfrm>
        </p:grpSpPr>
        <p:sp>
          <p:nvSpPr>
            <p:cNvPr name="Freeform 10" id="10"/>
            <p:cNvSpPr/>
            <p:nvPr/>
          </p:nvSpPr>
          <p:spPr>
            <a:xfrm flipH="false" flipV="false" rot="0">
              <a:off x="0" y="0"/>
              <a:ext cx="2224666" cy="406400"/>
            </a:xfrm>
            <a:custGeom>
              <a:avLst/>
              <a:gdLst/>
              <a:ahLst/>
              <a:cxnLst/>
              <a:rect r="r" b="b" t="t" l="l"/>
              <a:pathLst>
                <a:path h="406400" w="2224666">
                  <a:moveTo>
                    <a:pt x="46744" y="0"/>
                  </a:moveTo>
                  <a:lnTo>
                    <a:pt x="2177921" y="0"/>
                  </a:lnTo>
                  <a:cubicBezTo>
                    <a:pt x="2203737" y="0"/>
                    <a:pt x="2224666" y="20928"/>
                    <a:pt x="2224666" y="46744"/>
                  </a:cubicBezTo>
                  <a:lnTo>
                    <a:pt x="2224666" y="359656"/>
                  </a:lnTo>
                  <a:cubicBezTo>
                    <a:pt x="2224666" y="385472"/>
                    <a:pt x="2203737" y="406400"/>
                    <a:pt x="2177921" y="406400"/>
                  </a:cubicBezTo>
                  <a:lnTo>
                    <a:pt x="46744" y="406400"/>
                  </a:lnTo>
                  <a:cubicBezTo>
                    <a:pt x="20928" y="406400"/>
                    <a:pt x="0" y="385472"/>
                    <a:pt x="0" y="359656"/>
                  </a:cubicBezTo>
                  <a:lnTo>
                    <a:pt x="0" y="46744"/>
                  </a:lnTo>
                  <a:cubicBezTo>
                    <a:pt x="0" y="20928"/>
                    <a:pt x="20928" y="0"/>
                    <a:pt x="46744" y="0"/>
                  </a:cubicBezTo>
                  <a:close/>
                </a:path>
              </a:pathLst>
            </a:custGeom>
            <a:solidFill>
              <a:srgbClr val="2379BE"/>
            </a:solidFill>
          </p:spPr>
        </p:sp>
        <p:sp>
          <p:nvSpPr>
            <p:cNvPr name="TextBox 11" id="11"/>
            <p:cNvSpPr txBox="true"/>
            <p:nvPr/>
          </p:nvSpPr>
          <p:spPr>
            <a:xfrm>
              <a:off x="0" y="-38100"/>
              <a:ext cx="2224665" cy="4445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8363912" y="5873725"/>
            <a:ext cx="7972300" cy="1204721"/>
          </a:xfrm>
          <a:prstGeom prst="rect">
            <a:avLst/>
          </a:prstGeom>
        </p:spPr>
        <p:txBody>
          <a:bodyPr anchor="t" rtlCol="false" tIns="0" lIns="0" bIns="0" rIns="0">
            <a:spAutoFit/>
          </a:bodyPr>
          <a:lstStyle/>
          <a:p>
            <a:pPr algn="l">
              <a:lnSpc>
                <a:spcPts val="3234"/>
              </a:lnSpc>
            </a:pPr>
            <a:r>
              <a:rPr lang="en-US" sz="2100">
                <a:solidFill>
                  <a:srgbClr val="191919"/>
                </a:solidFill>
                <a:latin typeface="Open Sans Light"/>
                <a:ea typeface="Open Sans Light"/>
                <a:cs typeface="Open Sans Light"/>
                <a:sym typeface="Open Sans Light"/>
              </a:rPr>
              <a:t>PSICODX es una organización dedicada a la aplicación, evaluación e interpretación de diagnósticos psicológicos en el área educativa superior, tanto en instituciones públicas como privadas.</a:t>
            </a:r>
          </a:p>
        </p:txBody>
      </p:sp>
      <p:sp>
        <p:nvSpPr>
          <p:cNvPr name="TextBox 13" id="13"/>
          <p:cNvSpPr txBox="true"/>
          <p:nvPr/>
        </p:nvSpPr>
        <p:spPr>
          <a:xfrm rot="0">
            <a:off x="8363912" y="2585391"/>
            <a:ext cx="6601543" cy="1634841"/>
          </a:xfrm>
          <a:prstGeom prst="rect">
            <a:avLst/>
          </a:prstGeom>
        </p:spPr>
        <p:txBody>
          <a:bodyPr anchor="t" rtlCol="false" tIns="0" lIns="0" bIns="0" rIns="0">
            <a:spAutoFit/>
          </a:bodyPr>
          <a:lstStyle/>
          <a:p>
            <a:pPr algn="l">
              <a:lnSpc>
                <a:spcPts val="13315"/>
              </a:lnSpc>
            </a:pPr>
            <a:r>
              <a:rPr lang="en-US" sz="9511" i="true" b="true">
                <a:solidFill>
                  <a:srgbClr val="191919"/>
                </a:solidFill>
                <a:latin typeface="Open Sans Bold Italics"/>
                <a:ea typeface="Open Sans Bold Italics"/>
                <a:cs typeface="Open Sans Bold Italics"/>
                <a:sym typeface="Open Sans Bold Italics"/>
              </a:rPr>
              <a:t>Contexto</a:t>
            </a:r>
          </a:p>
        </p:txBody>
      </p:sp>
      <p:sp>
        <p:nvSpPr>
          <p:cNvPr name="TextBox 14" id="14"/>
          <p:cNvSpPr txBox="true"/>
          <p:nvPr/>
        </p:nvSpPr>
        <p:spPr>
          <a:xfrm rot="0">
            <a:off x="8363912" y="4298497"/>
            <a:ext cx="6598813" cy="578611"/>
          </a:xfrm>
          <a:prstGeom prst="rect">
            <a:avLst/>
          </a:prstGeom>
        </p:spPr>
        <p:txBody>
          <a:bodyPr anchor="t" rtlCol="false" tIns="0" lIns="0" bIns="0" rIns="0">
            <a:spAutoFit/>
          </a:bodyPr>
          <a:lstStyle/>
          <a:p>
            <a:pPr algn="l">
              <a:lnSpc>
                <a:spcPts val="4858"/>
              </a:lnSpc>
            </a:pPr>
            <a:r>
              <a:rPr lang="en-US" sz="3470" b="true">
                <a:solidFill>
                  <a:srgbClr val="191919"/>
                </a:solidFill>
                <a:latin typeface="Open Sans Bold"/>
                <a:ea typeface="Open Sans Bold"/>
                <a:cs typeface="Open Sans Bold"/>
                <a:sym typeface="Open Sans Bold"/>
              </a:rPr>
              <a:t>PSICODX</a:t>
            </a:r>
          </a:p>
        </p:txBody>
      </p:sp>
      <p:sp>
        <p:nvSpPr>
          <p:cNvPr name="Freeform 15" id="15"/>
          <p:cNvSpPr/>
          <p:nvPr/>
        </p:nvSpPr>
        <p:spPr>
          <a:xfrm flipH="false" flipV="false" rot="0">
            <a:off x="723054" y="2982139"/>
            <a:ext cx="4802407" cy="4369682"/>
          </a:xfrm>
          <a:custGeom>
            <a:avLst/>
            <a:gdLst/>
            <a:ahLst/>
            <a:cxnLst/>
            <a:rect r="r" b="b" t="t" l="l"/>
            <a:pathLst>
              <a:path h="4369682" w="4802407">
                <a:moveTo>
                  <a:pt x="0" y="0"/>
                </a:moveTo>
                <a:lnTo>
                  <a:pt x="4802408" y="0"/>
                </a:lnTo>
                <a:lnTo>
                  <a:pt x="4802408" y="4369681"/>
                </a:lnTo>
                <a:lnTo>
                  <a:pt x="0" y="4369681"/>
                </a:lnTo>
                <a:lnTo>
                  <a:pt x="0" y="0"/>
                </a:lnTo>
                <a:close/>
              </a:path>
            </a:pathLst>
          </a:custGeom>
          <a:blipFill>
            <a:blip r:embed="rId4"/>
            <a:stretch>
              <a:fillRect l="0" t="0" r="0" b="0"/>
            </a:stretch>
          </a:blipFill>
        </p:spPr>
      </p:sp>
      <p:sp>
        <p:nvSpPr>
          <p:cNvPr name="Freeform 16" id="16"/>
          <p:cNvSpPr/>
          <p:nvPr/>
        </p:nvSpPr>
        <p:spPr>
          <a:xfrm flipH="false" flipV="false" rot="0">
            <a:off x="4360605" y="0"/>
            <a:ext cx="3821818" cy="3849817"/>
          </a:xfrm>
          <a:custGeom>
            <a:avLst/>
            <a:gdLst/>
            <a:ahLst/>
            <a:cxnLst/>
            <a:rect r="r" b="b" t="t" l="l"/>
            <a:pathLst>
              <a:path h="3849817" w="3821818">
                <a:moveTo>
                  <a:pt x="0" y="0"/>
                </a:moveTo>
                <a:lnTo>
                  <a:pt x="3821818" y="0"/>
                </a:lnTo>
                <a:lnTo>
                  <a:pt x="3821818" y="3849817"/>
                </a:lnTo>
                <a:lnTo>
                  <a:pt x="0" y="3849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652389"/>
            <a:ext cx="7304245" cy="11390768"/>
            <a:chOff x="0" y="0"/>
            <a:chExt cx="1923752" cy="3000038"/>
          </a:xfrm>
        </p:grpSpPr>
        <p:sp>
          <p:nvSpPr>
            <p:cNvPr name="Freeform 3" id="3"/>
            <p:cNvSpPr/>
            <p:nvPr/>
          </p:nvSpPr>
          <p:spPr>
            <a:xfrm flipH="false" flipV="false" rot="0">
              <a:off x="0" y="0"/>
              <a:ext cx="1923752" cy="3000038"/>
            </a:xfrm>
            <a:custGeom>
              <a:avLst/>
              <a:gdLst/>
              <a:ahLst/>
              <a:cxnLst/>
              <a:rect r="r" b="b" t="t" l="l"/>
              <a:pathLst>
                <a:path h="3000038" w="1923752">
                  <a:moveTo>
                    <a:pt x="54056" y="0"/>
                  </a:moveTo>
                  <a:lnTo>
                    <a:pt x="1869696" y="0"/>
                  </a:lnTo>
                  <a:cubicBezTo>
                    <a:pt x="1899550" y="0"/>
                    <a:pt x="1923752" y="24202"/>
                    <a:pt x="1923752" y="54056"/>
                  </a:cubicBezTo>
                  <a:lnTo>
                    <a:pt x="1923752" y="2945982"/>
                  </a:lnTo>
                  <a:cubicBezTo>
                    <a:pt x="1923752" y="2975836"/>
                    <a:pt x="1899550" y="3000038"/>
                    <a:pt x="1869696" y="3000038"/>
                  </a:cubicBezTo>
                  <a:lnTo>
                    <a:pt x="54056" y="3000038"/>
                  </a:lnTo>
                  <a:cubicBezTo>
                    <a:pt x="24202" y="3000038"/>
                    <a:pt x="0" y="2975836"/>
                    <a:pt x="0" y="2945982"/>
                  </a:cubicBezTo>
                  <a:lnTo>
                    <a:pt x="0" y="54056"/>
                  </a:lnTo>
                  <a:cubicBezTo>
                    <a:pt x="0" y="24202"/>
                    <a:pt x="24202" y="0"/>
                    <a:pt x="54056" y="0"/>
                  </a:cubicBezTo>
                  <a:close/>
                </a:path>
              </a:pathLst>
            </a:custGeom>
            <a:solidFill>
              <a:srgbClr val="2379BE"/>
            </a:solidFill>
            <a:ln cap="rnd">
              <a:noFill/>
              <a:prstDash val="solid"/>
              <a:round/>
            </a:ln>
          </p:spPr>
        </p:sp>
        <p:sp>
          <p:nvSpPr>
            <p:cNvPr name="TextBox 4" id="4"/>
            <p:cNvSpPr txBox="true"/>
            <p:nvPr/>
          </p:nvSpPr>
          <p:spPr>
            <a:xfrm>
              <a:off x="0" y="-38100"/>
              <a:ext cx="1923752" cy="303813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5563" y="304802"/>
            <a:ext cx="7893634" cy="2628896"/>
          </a:xfrm>
          <a:prstGeom prst="rect">
            <a:avLst/>
          </a:prstGeom>
        </p:spPr>
        <p:txBody>
          <a:bodyPr anchor="t" rtlCol="false" tIns="0" lIns="0" bIns="0" rIns="0">
            <a:spAutoFit/>
          </a:bodyPr>
          <a:lstStyle/>
          <a:p>
            <a:pPr algn="l">
              <a:lnSpc>
                <a:spcPts val="10500"/>
              </a:lnSpc>
              <a:spcBef>
                <a:spcPct val="0"/>
              </a:spcBef>
            </a:pPr>
            <a:r>
              <a:rPr lang="en-US" b="true" sz="7500" i="true">
                <a:solidFill>
                  <a:srgbClr val="191919"/>
                </a:solidFill>
                <a:latin typeface="Open Sans Bold Italics"/>
                <a:ea typeface="Open Sans Bold Italics"/>
                <a:cs typeface="Open Sans Bold Italics"/>
                <a:sym typeface="Open Sans Bold Italics"/>
              </a:rPr>
              <a:t>Áreas de Oportunidad</a:t>
            </a:r>
          </a:p>
        </p:txBody>
      </p:sp>
      <p:grpSp>
        <p:nvGrpSpPr>
          <p:cNvPr name="Group 6" id="6"/>
          <p:cNvGrpSpPr/>
          <p:nvPr/>
        </p:nvGrpSpPr>
        <p:grpSpPr>
          <a:xfrm rot="0">
            <a:off x="-4783211" y="-551884"/>
            <a:ext cx="5811911" cy="11390768"/>
            <a:chOff x="0" y="0"/>
            <a:chExt cx="1530709" cy="3000038"/>
          </a:xfrm>
        </p:grpSpPr>
        <p:sp>
          <p:nvSpPr>
            <p:cNvPr name="Freeform 7" id="7"/>
            <p:cNvSpPr/>
            <p:nvPr/>
          </p:nvSpPr>
          <p:spPr>
            <a:xfrm flipH="false" flipV="false" rot="0">
              <a:off x="0" y="0"/>
              <a:ext cx="1530709" cy="3000038"/>
            </a:xfrm>
            <a:custGeom>
              <a:avLst/>
              <a:gdLst/>
              <a:ahLst/>
              <a:cxnLst/>
              <a:rect r="r" b="b" t="t" l="l"/>
              <a:pathLst>
                <a:path h="3000038" w="1530709">
                  <a:moveTo>
                    <a:pt x="67936" y="0"/>
                  </a:moveTo>
                  <a:lnTo>
                    <a:pt x="1462773" y="0"/>
                  </a:lnTo>
                  <a:cubicBezTo>
                    <a:pt x="1480791" y="0"/>
                    <a:pt x="1498071" y="7158"/>
                    <a:pt x="1510811" y="19898"/>
                  </a:cubicBezTo>
                  <a:cubicBezTo>
                    <a:pt x="1523552" y="32638"/>
                    <a:pt x="1530709" y="49918"/>
                    <a:pt x="1530709" y="67936"/>
                  </a:cubicBezTo>
                  <a:lnTo>
                    <a:pt x="1530709" y="2932102"/>
                  </a:lnTo>
                  <a:cubicBezTo>
                    <a:pt x="1530709" y="2969622"/>
                    <a:pt x="1500293" y="3000038"/>
                    <a:pt x="1462773" y="3000038"/>
                  </a:cubicBezTo>
                  <a:lnTo>
                    <a:pt x="67936" y="3000038"/>
                  </a:lnTo>
                  <a:cubicBezTo>
                    <a:pt x="30416" y="3000038"/>
                    <a:pt x="0" y="2969622"/>
                    <a:pt x="0" y="2932102"/>
                  </a:cubicBezTo>
                  <a:lnTo>
                    <a:pt x="0" y="67936"/>
                  </a:lnTo>
                  <a:cubicBezTo>
                    <a:pt x="0" y="30416"/>
                    <a:pt x="30416" y="0"/>
                    <a:pt x="67936" y="0"/>
                  </a:cubicBezTo>
                  <a:close/>
                </a:path>
              </a:pathLst>
            </a:custGeom>
            <a:solidFill>
              <a:srgbClr val="2379BE"/>
            </a:solidFill>
            <a:ln cap="rnd">
              <a:noFill/>
              <a:prstDash val="solid"/>
              <a:round/>
            </a:ln>
          </p:spPr>
        </p:sp>
        <p:sp>
          <p:nvSpPr>
            <p:cNvPr name="TextBox 8" id="8"/>
            <p:cNvSpPr txBox="true"/>
            <p:nvPr/>
          </p:nvSpPr>
          <p:spPr>
            <a:xfrm>
              <a:off x="0" y="-38100"/>
              <a:ext cx="1530709" cy="303813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51410" y="3799709"/>
            <a:ext cx="4812892" cy="2486571"/>
            <a:chOff x="0" y="0"/>
            <a:chExt cx="1194762" cy="617272"/>
          </a:xfrm>
        </p:grpSpPr>
        <p:sp>
          <p:nvSpPr>
            <p:cNvPr name="Freeform 10" id="10"/>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14B8D"/>
            </a:solidFill>
          </p:spPr>
        </p:sp>
        <p:sp>
          <p:nvSpPr>
            <p:cNvPr name="TextBox 11" id="11"/>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Ampliación de la compatibilidad</a:t>
              </a:r>
            </a:p>
          </p:txBody>
        </p:sp>
      </p:grpSp>
      <p:grpSp>
        <p:nvGrpSpPr>
          <p:cNvPr name="Group 12" id="12"/>
          <p:cNvGrpSpPr/>
          <p:nvPr/>
        </p:nvGrpSpPr>
        <p:grpSpPr>
          <a:xfrm rot="0">
            <a:off x="6254196" y="3799709"/>
            <a:ext cx="4812892" cy="2486571"/>
            <a:chOff x="0" y="0"/>
            <a:chExt cx="1194762" cy="617272"/>
          </a:xfrm>
        </p:grpSpPr>
        <p:sp>
          <p:nvSpPr>
            <p:cNvPr name="Freeform 13" id="13"/>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883CC"/>
            </a:solidFill>
            <a:ln w="57150" cap="rnd">
              <a:solidFill>
                <a:srgbClr val="FFFFFF"/>
              </a:solidFill>
              <a:prstDash val="solid"/>
              <a:round/>
            </a:ln>
          </p:spPr>
        </p:sp>
        <p:sp>
          <p:nvSpPr>
            <p:cNvPr name="TextBox 14" id="14"/>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Automatización de procesos</a:t>
              </a:r>
            </a:p>
          </p:txBody>
        </p:sp>
      </p:grpSp>
      <p:grpSp>
        <p:nvGrpSpPr>
          <p:cNvPr name="Group 15" id="15"/>
          <p:cNvGrpSpPr/>
          <p:nvPr/>
        </p:nvGrpSpPr>
        <p:grpSpPr>
          <a:xfrm rot="0">
            <a:off x="1451410" y="6286280"/>
            <a:ext cx="4812892" cy="2486571"/>
            <a:chOff x="0" y="0"/>
            <a:chExt cx="1194762" cy="617272"/>
          </a:xfrm>
        </p:grpSpPr>
        <p:sp>
          <p:nvSpPr>
            <p:cNvPr name="Freeform 16" id="16"/>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883CC"/>
            </a:solidFill>
            <a:ln w="57150" cap="rnd">
              <a:solidFill>
                <a:srgbClr val="FFFFFF"/>
              </a:solidFill>
              <a:prstDash val="solid"/>
              <a:round/>
            </a:ln>
          </p:spPr>
        </p:sp>
        <p:sp>
          <p:nvSpPr>
            <p:cNvPr name="TextBox 17" id="17"/>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Centralización de la información</a:t>
              </a:r>
            </a:p>
          </p:txBody>
        </p:sp>
      </p:grpSp>
      <p:grpSp>
        <p:nvGrpSpPr>
          <p:cNvPr name="Group 18" id="18"/>
          <p:cNvGrpSpPr/>
          <p:nvPr/>
        </p:nvGrpSpPr>
        <p:grpSpPr>
          <a:xfrm rot="0">
            <a:off x="6254196" y="6267735"/>
            <a:ext cx="4812892" cy="2486571"/>
            <a:chOff x="0" y="0"/>
            <a:chExt cx="1194762" cy="617272"/>
          </a:xfrm>
        </p:grpSpPr>
        <p:sp>
          <p:nvSpPr>
            <p:cNvPr name="Freeform 19" id="19"/>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14B8D"/>
            </a:solidFill>
          </p:spPr>
        </p:sp>
        <p:sp>
          <p:nvSpPr>
            <p:cNvPr name="TextBox 20" id="20"/>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Eliminación de errores de transcripción de pruebas</a:t>
              </a:r>
            </a:p>
          </p:txBody>
        </p:sp>
      </p:grpSp>
      <p:grpSp>
        <p:nvGrpSpPr>
          <p:cNvPr name="Group 21" id="21"/>
          <p:cNvGrpSpPr/>
          <p:nvPr/>
        </p:nvGrpSpPr>
        <p:grpSpPr>
          <a:xfrm rot="0">
            <a:off x="11067088" y="6267735"/>
            <a:ext cx="4897799" cy="2486571"/>
            <a:chOff x="0" y="0"/>
            <a:chExt cx="1289955" cy="654899"/>
          </a:xfrm>
        </p:grpSpPr>
        <p:sp>
          <p:nvSpPr>
            <p:cNvPr name="Freeform 22" id="22"/>
            <p:cNvSpPr/>
            <p:nvPr/>
          </p:nvSpPr>
          <p:spPr>
            <a:xfrm flipH="false" flipV="false" rot="0">
              <a:off x="0" y="0"/>
              <a:ext cx="1289955" cy="654899"/>
            </a:xfrm>
            <a:custGeom>
              <a:avLst/>
              <a:gdLst/>
              <a:ahLst/>
              <a:cxnLst/>
              <a:rect r="r" b="b" t="t" l="l"/>
              <a:pathLst>
                <a:path h="654899" w="1289955">
                  <a:moveTo>
                    <a:pt x="80615" y="0"/>
                  </a:moveTo>
                  <a:lnTo>
                    <a:pt x="1209340" y="0"/>
                  </a:lnTo>
                  <a:cubicBezTo>
                    <a:pt x="1253863" y="0"/>
                    <a:pt x="1289955" y="36093"/>
                    <a:pt x="1289955" y="80615"/>
                  </a:cubicBezTo>
                  <a:lnTo>
                    <a:pt x="1289955" y="574284"/>
                  </a:lnTo>
                  <a:cubicBezTo>
                    <a:pt x="1289955" y="618807"/>
                    <a:pt x="1253863" y="654899"/>
                    <a:pt x="1209340" y="654899"/>
                  </a:cubicBezTo>
                  <a:lnTo>
                    <a:pt x="80615" y="654899"/>
                  </a:lnTo>
                  <a:cubicBezTo>
                    <a:pt x="36093" y="654899"/>
                    <a:pt x="0" y="618807"/>
                    <a:pt x="0" y="574284"/>
                  </a:cubicBezTo>
                  <a:lnTo>
                    <a:pt x="0" y="80615"/>
                  </a:lnTo>
                  <a:cubicBezTo>
                    <a:pt x="0" y="36093"/>
                    <a:pt x="36093" y="0"/>
                    <a:pt x="80615" y="0"/>
                  </a:cubicBezTo>
                  <a:close/>
                </a:path>
              </a:pathLst>
            </a:custGeom>
            <a:solidFill>
              <a:srgbClr val="000000">
                <a:alpha val="0"/>
              </a:srgbClr>
            </a:solidFill>
            <a:ln w="57150" cap="rnd">
              <a:solidFill>
                <a:srgbClr val="FFFFFF"/>
              </a:solidFill>
              <a:prstDash val="solid"/>
              <a:round/>
            </a:ln>
          </p:spPr>
        </p:sp>
        <p:sp>
          <p:nvSpPr>
            <p:cNvPr name="TextBox 23" id="23"/>
            <p:cNvSpPr txBox="true"/>
            <p:nvPr/>
          </p:nvSpPr>
          <p:spPr>
            <a:xfrm>
              <a:off x="0" y="-47625"/>
              <a:ext cx="1289955" cy="702524"/>
            </a:xfrm>
            <a:prstGeom prst="rect">
              <a:avLst/>
            </a:prstGeom>
          </p:spPr>
          <p:txBody>
            <a:bodyPr anchor="ctr" rtlCol="false" tIns="50800" lIns="50800" bIns="50800" rIns="50800"/>
            <a:lstStyle/>
            <a:p>
              <a:pPr algn="ctr">
                <a:lnSpc>
                  <a:spcPts val="3892"/>
                </a:lnSpc>
              </a:pPr>
              <a:r>
                <a:rPr lang="en-US" sz="2780" spc="-169">
                  <a:solidFill>
                    <a:srgbClr val="FFFFFF"/>
                  </a:solidFill>
                  <a:latin typeface="TT Hoves"/>
                  <a:ea typeface="TT Hoves"/>
                  <a:cs typeface="TT Hoves"/>
                  <a:sym typeface="TT Hoves"/>
                </a:rPr>
                <a:t>Disminución de tiempo</a:t>
              </a:r>
              <a:r>
                <a:rPr lang="en-US" sz="2780" spc="-169">
                  <a:solidFill>
                    <a:srgbClr val="FFFFFF"/>
                  </a:solidFill>
                  <a:latin typeface="TT Hoves"/>
                  <a:ea typeface="TT Hoves"/>
                  <a:cs typeface="TT Hoves"/>
                  <a:sym typeface="TT Hoves"/>
                </a:rPr>
                <a:t> </a:t>
              </a:r>
            </a:p>
            <a:p>
              <a:pPr algn="ctr">
                <a:lnSpc>
                  <a:spcPts val="3892"/>
                </a:lnSpc>
                <a:spcBef>
                  <a:spcPct val="0"/>
                </a:spcBef>
              </a:pPr>
              <a:r>
                <a:rPr lang="en-US" sz="2780" spc="-169">
                  <a:solidFill>
                    <a:srgbClr val="FFFFFF"/>
                  </a:solidFill>
                  <a:latin typeface="TT Hoves"/>
                  <a:ea typeface="TT Hoves"/>
                  <a:cs typeface="TT Hoves"/>
                  <a:sym typeface="TT Hoves"/>
                </a:rPr>
                <a:t>de trabajo.</a:t>
              </a:r>
            </a:p>
          </p:txBody>
        </p:sp>
      </p:grpSp>
      <p:grpSp>
        <p:nvGrpSpPr>
          <p:cNvPr name="Group 24" id="24"/>
          <p:cNvGrpSpPr/>
          <p:nvPr/>
        </p:nvGrpSpPr>
        <p:grpSpPr>
          <a:xfrm rot="0">
            <a:off x="11067088" y="3799709"/>
            <a:ext cx="4812892" cy="2486571"/>
            <a:chOff x="0" y="0"/>
            <a:chExt cx="1194762" cy="617272"/>
          </a:xfrm>
        </p:grpSpPr>
        <p:sp>
          <p:nvSpPr>
            <p:cNvPr name="Freeform 25" id="25"/>
            <p:cNvSpPr/>
            <p:nvPr/>
          </p:nvSpPr>
          <p:spPr>
            <a:xfrm flipH="false" flipV="false" rot="0">
              <a:off x="0" y="0"/>
              <a:ext cx="1194763" cy="617272"/>
            </a:xfrm>
            <a:custGeom>
              <a:avLst/>
              <a:gdLst/>
              <a:ahLst/>
              <a:cxnLst/>
              <a:rect r="r" b="b" t="t" l="l"/>
              <a:pathLst>
                <a:path h="617272" w="1194763">
                  <a:moveTo>
                    <a:pt x="82038" y="0"/>
                  </a:moveTo>
                  <a:lnTo>
                    <a:pt x="1112725" y="0"/>
                  </a:lnTo>
                  <a:cubicBezTo>
                    <a:pt x="1134483" y="0"/>
                    <a:pt x="1155349" y="8643"/>
                    <a:pt x="1170734" y="24028"/>
                  </a:cubicBezTo>
                  <a:cubicBezTo>
                    <a:pt x="1186119" y="39413"/>
                    <a:pt x="1194763" y="60280"/>
                    <a:pt x="1194763" y="82038"/>
                  </a:cubicBezTo>
                  <a:lnTo>
                    <a:pt x="1194763" y="535234"/>
                  </a:lnTo>
                  <a:cubicBezTo>
                    <a:pt x="1194763" y="580542"/>
                    <a:pt x="1158033" y="617272"/>
                    <a:pt x="1112725" y="617272"/>
                  </a:cubicBezTo>
                  <a:lnTo>
                    <a:pt x="82038" y="617272"/>
                  </a:lnTo>
                  <a:cubicBezTo>
                    <a:pt x="36729" y="617272"/>
                    <a:pt x="0" y="580542"/>
                    <a:pt x="0" y="535234"/>
                  </a:cubicBezTo>
                  <a:lnTo>
                    <a:pt x="0" y="82038"/>
                  </a:lnTo>
                  <a:cubicBezTo>
                    <a:pt x="0" y="36729"/>
                    <a:pt x="36729" y="0"/>
                    <a:pt x="82038" y="0"/>
                  </a:cubicBezTo>
                  <a:close/>
                </a:path>
              </a:pathLst>
            </a:custGeom>
            <a:solidFill>
              <a:srgbClr val="214B8D"/>
            </a:solidFill>
          </p:spPr>
        </p:sp>
        <p:sp>
          <p:nvSpPr>
            <p:cNvPr name="TextBox 26" id="26"/>
            <p:cNvSpPr txBox="true"/>
            <p:nvPr/>
          </p:nvSpPr>
          <p:spPr>
            <a:xfrm>
              <a:off x="0" y="66675"/>
              <a:ext cx="1194762" cy="550597"/>
            </a:xfrm>
            <a:prstGeom prst="rect">
              <a:avLst/>
            </a:prstGeom>
          </p:spPr>
          <p:txBody>
            <a:bodyPr anchor="ctr" rtlCol="false" tIns="50800" lIns="50800" bIns="50800" rIns="50800"/>
            <a:lstStyle/>
            <a:p>
              <a:pPr algn="ctr">
                <a:lnSpc>
                  <a:spcPts val="2698"/>
                </a:lnSpc>
              </a:pPr>
              <a:r>
                <a:rPr lang="en-US" sz="2782" spc="-169">
                  <a:solidFill>
                    <a:srgbClr val="FBF9F5"/>
                  </a:solidFill>
                  <a:latin typeface="TT Hoves"/>
                  <a:ea typeface="TT Hoves"/>
                  <a:cs typeface="TT Hoves"/>
                  <a:sym typeface="TT Hoves"/>
                </a:rPr>
                <a:t>Disminución de carga </a:t>
              </a:r>
            </a:p>
            <a:p>
              <a:pPr algn="ctr">
                <a:lnSpc>
                  <a:spcPts val="2698"/>
                </a:lnSpc>
              </a:pPr>
              <a:r>
                <a:rPr lang="en-US" sz="2782" spc="-169">
                  <a:solidFill>
                    <a:srgbClr val="FBF9F5"/>
                  </a:solidFill>
                  <a:latin typeface="TT Hoves"/>
                  <a:ea typeface="TT Hoves"/>
                  <a:cs typeface="TT Hoves"/>
                  <a:sym typeface="TT Hoves"/>
                </a:rPr>
                <a:t>administrativa a la organización.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0900" y="769116"/>
            <a:ext cx="5811757" cy="1279997"/>
            <a:chOff x="0" y="0"/>
            <a:chExt cx="1530669" cy="337119"/>
          </a:xfrm>
        </p:grpSpPr>
        <p:sp>
          <p:nvSpPr>
            <p:cNvPr name="Freeform 3" id="3"/>
            <p:cNvSpPr/>
            <p:nvPr/>
          </p:nvSpPr>
          <p:spPr>
            <a:xfrm flipH="false" flipV="false" rot="0">
              <a:off x="0" y="0"/>
              <a:ext cx="1530669" cy="337119"/>
            </a:xfrm>
            <a:custGeom>
              <a:avLst/>
              <a:gdLst/>
              <a:ahLst/>
              <a:cxnLst/>
              <a:rect r="r" b="b" t="t" l="l"/>
              <a:pathLst>
                <a:path h="337119" w="1530669">
                  <a:moveTo>
                    <a:pt x="67938" y="0"/>
                  </a:moveTo>
                  <a:lnTo>
                    <a:pt x="1462731" y="0"/>
                  </a:lnTo>
                  <a:cubicBezTo>
                    <a:pt x="1500252" y="0"/>
                    <a:pt x="1530669" y="30417"/>
                    <a:pt x="1530669" y="67938"/>
                  </a:cubicBezTo>
                  <a:lnTo>
                    <a:pt x="1530669" y="269181"/>
                  </a:lnTo>
                  <a:cubicBezTo>
                    <a:pt x="1530669" y="306702"/>
                    <a:pt x="1500252" y="337119"/>
                    <a:pt x="1462731" y="337119"/>
                  </a:cubicBezTo>
                  <a:lnTo>
                    <a:pt x="67938" y="337119"/>
                  </a:lnTo>
                  <a:cubicBezTo>
                    <a:pt x="30417" y="337119"/>
                    <a:pt x="0" y="306702"/>
                    <a:pt x="0" y="269181"/>
                  </a:cubicBezTo>
                  <a:lnTo>
                    <a:pt x="0" y="67938"/>
                  </a:lnTo>
                  <a:cubicBezTo>
                    <a:pt x="0" y="30417"/>
                    <a:pt x="30417" y="0"/>
                    <a:pt x="67938" y="0"/>
                  </a:cubicBezTo>
                  <a:close/>
                </a:path>
              </a:pathLst>
            </a:custGeom>
            <a:solidFill>
              <a:srgbClr val="000000">
                <a:alpha val="0"/>
              </a:srgbClr>
            </a:solidFill>
            <a:ln w="57150" cap="rnd">
              <a:solidFill>
                <a:srgbClr val="2379BE"/>
              </a:solidFill>
              <a:prstDash val="solid"/>
              <a:round/>
            </a:ln>
          </p:spPr>
        </p:sp>
        <p:sp>
          <p:nvSpPr>
            <p:cNvPr name="TextBox 4" id="4"/>
            <p:cNvSpPr txBox="true"/>
            <p:nvPr/>
          </p:nvSpPr>
          <p:spPr>
            <a:xfrm>
              <a:off x="0" y="-38100"/>
              <a:ext cx="1530669" cy="3752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780224" y="-666193"/>
            <a:ext cx="8811548" cy="11390768"/>
            <a:chOff x="0" y="0"/>
            <a:chExt cx="2320737" cy="3000038"/>
          </a:xfrm>
        </p:grpSpPr>
        <p:sp>
          <p:nvSpPr>
            <p:cNvPr name="Freeform 6" id="6"/>
            <p:cNvSpPr/>
            <p:nvPr/>
          </p:nvSpPr>
          <p:spPr>
            <a:xfrm flipH="false" flipV="false" rot="0">
              <a:off x="0" y="0"/>
              <a:ext cx="2320737" cy="3000038"/>
            </a:xfrm>
            <a:custGeom>
              <a:avLst/>
              <a:gdLst/>
              <a:ahLst/>
              <a:cxnLst/>
              <a:rect r="r" b="b" t="t" l="l"/>
              <a:pathLst>
                <a:path h="3000038" w="2320737">
                  <a:moveTo>
                    <a:pt x="44809" y="0"/>
                  </a:moveTo>
                  <a:lnTo>
                    <a:pt x="2275928" y="0"/>
                  </a:lnTo>
                  <a:cubicBezTo>
                    <a:pt x="2287812" y="0"/>
                    <a:pt x="2299209" y="4721"/>
                    <a:pt x="2307613" y="13124"/>
                  </a:cubicBezTo>
                  <a:cubicBezTo>
                    <a:pt x="2316016" y="21528"/>
                    <a:pt x="2320737" y="32925"/>
                    <a:pt x="2320737" y="44809"/>
                  </a:cubicBezTo>
                  <a:lnTo>
                    <a:pt x="2320737" y="2955229"/>
                  </a:lnTo>
                  <a:cubicBezTo>
                    <a:pt x="2320737" y="2967113"/>
                    <a:pt x="2316016" y="2978510"/>
                    <a:pt x="2307613" y="2986913"/>
                  </a:cubicBezTo>
                  <a:cubicBezTo>
                    <a:pt x="2299209" y="2995317"/>
                    <a:pt x="2287812" y="3000038"/>
                    <a:pt x="2275928" y="3000038"/>
                  </a:cubicBezTo>
                  <a:lnTo>
                    <a:pt x="44809" y="3000038"/>
                  </a:lnTo>
                  <a:cubicBezTo>
                    <a:pt x="32925" y="3000038"/>
                    <a:pt x="21528" y="2995317"/>
                    <a:pt x="13124" y="2986913"/>
                  </a:cubicBezTo>
                  <a:cubicBezTo>
                    <a:pt x="4721" y="2978510"/>
                    <a:pt x="0" y="2967113"/>
                    <a:pt x="0" y="2955229"/>
                  </a:cubicBezTo>
                  <a:lnTo>
                    <a:pt x="0" y="44809"/>
                  </a:lnTo>
                  <a:cubicBezTo>
                    <a:pt x="0" y="32925"/>
                    <a:pt x="4721" y="21528"/>
                    <a:pt x="13124" y="13124"/>
                  </a:cubicBezTo>
                  <a:cubicBezTo>
                    <a:pt x="21528" y="4721"/>
                    <a:pt x="32925" y="0"/>
                    <a:pt x="44809" y="0"/>
                  </a:cubicBezTo>
                  <a:close/>
                </a:path>
              </a:pathLst>
            </a:custGeom>
            <a:solidFill>
              <a:srgbClr val="2379BE"/>
            </a:solidFill>
            <a:ln cap="rnd">
              <a:noFill/>
              <a:prstDash val="solid"/>
              <a:round/>
            </a:ln>
          </p:spPr>
        </p:sp>
        <p:sp>
          <p:nvSpPr>
            <p:cNvPr name="TextBox 7" id="7"/>
            <p:cNvSpPr txBox="true"/>
            <p:nvPr/>
          </p:nvSpPr>
          <p:spPr>
            <a:xfrm>
              <a:off x="0" y="-38100"/>
              <a:ext cx="2320737" cy="303813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5549203" y="-1979738"/>
            <a:ext cx="4638578" cy="4672560"/>
          </a:xfrm>
          <a:custGeom>
            <a:avLst/>
            <a:gdLst/>
            <a:ahLst/>
            <a:cxnLst/>
            <a:rect r="r" b="b" t="t" l="l"/>
            <a:pathLst>
              <a:path h="4672560" w="4638578">
                <a:moveTo>
                  <a:pt x="0" y="0"/>
                </a:moveTo>
                <a:lnTo>
                  <a:pt x="4638578" y="0"/>
                </a:lnTo>
                <a:lnTo>
                  <a:pt x="4638578" y="4672560"/>
                </a:lnTo>
                <a:lnTo>
                  <a:pt x="0" y="4672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829198" y="7676818"/>
            <a:ext cx="4638578" cy="4672560"/>
          </a:xfrm>
          <a:custGeom>
            <a:avLst/>
            <a:gdLst/>
            <a:ahLst/>
            <a:cxnLst/>
            <a:rect r="r" b="b" t="t" l="l"/>
            <a:pathLst>
              <a:path h="4672560" w="4638578">
                <a:moveTo>
                  <a:pt x="0" y="0"/>
                </a:moveTo>
                <a:lnTo>
                  <a:pt x="4638578" y="0"/>
                </a:lnTo>
                <a:lnTo>
                  <a:pt x="4638578" y="4672560"/>
                </a:lnTo>
                <a:lnTo>
                  <a:pt x="0" y="4672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403352" y="3351933"/>
            <a:ext cx="4885147" cy="488514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9F5"/>
            </a:solidFill>
            <a:ln w="38100" cap="sq">
              <a:solidFill>
                <a:srgbClr val="214B8D"/>
              </a:solidFill>
              <a:prstDash val="lgDash"/>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975061" y="712520"/>
            <a:ext cx="4231091" cy="1259840"/>
          </a:xfrm>
          <a:prstGeom prst="rect">
            <a:avLst/>
          </a:prstGeom>
        </p:spPr>
        <p:txBody>
          <a:bodyPr anchor="t" rtlCol="false" tIns="0" lIns="0" bIns="0" rIns="0">
            <a:spAutoFit/>
          </a:bodyPr>
          <a:lstStyle/>
          <a:p>
            <a:pPr algn="l">
              <a:lnSpc>
                <a:spcPts val="10359"/>
              </a:lnSpc>
            </a:pPr>
            <a:r>
              <a:rPr lang="en-US" sz="7399" b="true">
                <a:solidFill>
                  <a:srgbClr val="191919"/>
                </a:solidFill>
                <a:latin typeface="Open Sans Bold"/>
                <a:ea typeface="Open Sans Bold"/>
                <a:cs typeface="Open Sans Bold"/>
                <a:sym typeface="Open Sans Bold"/>
              </a:rPr>
              <a:t>Objetivo</a:t>
            </a:r>
          </a:p>
        </p:txBody>
      </p:sp>
      <p:sp>
        <p:nvSpPr>
          <p:cNvPr name="TextBox 14" id="14"/>
          <p:cNvSpPr txBox="true"/>
          <p:nvPr/>
        </p:nvSpPr>
        <p:spPr>
          <a:xfrm rot="0">
            <a:off x="2234891" y="4742415"/>
            <a:ext cx="3480863" cy="2032796"/>
          </a:xfrm>
          <a:prstGeom prst="rect">
            <a:avLst/>
          </a:prstGeom>
        </p:spPr>
        <p:txBody>
          <a:bodyPr anchor="t" rtlCol="false" tIns="0" lIns="0" bIns="0" rIns="0">
            <a:spAutoFit/>
          </a:bodyPr>
          <a:lstStyle/>
          <a:p>
            <a:pPr algn="l">
              <a:lnSpc>
                <a:spcPts val="2711"/>
              </a:lnSpc>
            </a:pPr>
            <a:r>
              <a:rPr lang="en-US" sz="2795" spc="-170">
                <a:solidFill>
                  <a:srgbClr val="214B8D"/>
                </a:solidFill>
                <a:latin typeface="TT Hoves"/>
                <a:ea typeface="TT Hoves"/>
                <a:cs typeface="TT Hoves"/>
                <a:sym typeface="TT Hoves"/>
              </a:rPr>
              <a:t>Aplicación web :</a:t>
            </a:r>
          </a:p>
          <a:p>
            <a:pPr algn="l" marL="603498" indent="-301749" lvl="1">
              <a:lnSpc>
                <a:spcPts val="2711"/>
              </a:lnSpc>
              <a:buFont typeface="Arial"/>
              <a:buChar char="•"/>
            </a:pPr>
            <a:r>
              <a:rPr lang="en-US" sz="2795" spc="-170">
                <a:solidFill>
                  <a:srgbClr val="214B8D"/>
                </a:solidFill>
                <a:latin typeface="TT Hoves"/>
                <a:ea typeface="TT Hoves"/>
                <a:cs typeface="TT Hoves"/>
                <a:sym typeface="TT Hoves"/>
              </a:rPr>
              <a:t>aplicación</a:t>
            </a:r>
          </a:p>
          <a:p>
            <a:pPr algn="l" marL="603498" indent="-301749" lvl="1">
              <a:lnSpc>
                <a:spcPts val="2711"/>
              </a:lnSpc>
              <a:buFont typeface="Arial"/>
              <a:buChar char="•"/>
            </a:pPr>
            <a:r>
              <a:rPr lang="en-US" sz="2795" spc="-170">
                <a:solidFill>
                  <a:srgbClr val="214B8D"/>
                </a:solidFill>
                <a:latin typeface="TT Hoves"/>
                <a:ea typeface="TT Hoves"/>
                <a:cs typeface="TT Hoves"/>
                <a:sym typeface="TT Hoves"/>
              </a:rPr>
              <a:t>análisis</a:t>
            </a:r>
          </a:p>
          <a:p>
            <a:pPr algn="l" marL="603498" indent="-301749" lvl="1">
              <a:lnSpc>
                <a:spcPts val="2711"/>
              </a:lnSpc>
              <a:buFont typeface="Arial"/>
              <a:buChar char="•"/>
            </a:pPr>
            <a:r>
              <a:rPr lang="en-US" sz="2795" spc="-170">
                <a:solidFill>
                  <a:srgbClr val="214B8D"/>
                </a:solidFill>
                <a:latin typeface="TT Hoves"/>
                <a:ea typeface="TT Hoves"/>
                <a:cs typeface="TT Hoves"/>
                <a:sym typeface="TT Hoves"/>
              </a:rPr>
              <a:t>gestión de pruebas (psicométricas y psicológicas) </a:t>
            </a:r>
          </a:p>
        </p:txBody>
      </p:sp>
      <p:grpSp>
        <p:nvGrpSpPr>
          <p:cNvPr name="Group 15" id="15"/>
          <p:cNvGrpSpPr/>
          <p:nvPr/>
        </p:nvGrpSpPr>
        <p:grpSpPr>
          <a:xfrm rot="0">
            <a:off x="7098494" y="3351933"/>
            <a:ext cx="4885147" cy="488514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9F5"/>
            </a:solidFill>
            <a:ln w="57150" cap="sq">
              <a:solidFill>
                <a:srgbClr val="2883CC"/>
              </a:solidFill>
              <a:prstDash val="sysDot"/>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7748664" y="4639414"/>
            <a:ext cx="3471472" cy="2367334"/>
          </a:xfrm>
          <a:prstGeom prst="rect">
            <a:avLst/>
          </a:prstGeom>
        </p:spPr>
        <p:txBody>
          <a:bodyPr anchor="t" rtlCol="false" tIns="0" lIns="0" bIns="0" rIns="0">
            <a:spAutoFit/>
          </a:bodyPr>
          <a:lstStyle/>
          <a:p>
            <a:pPr algn="l">
              <a:lnSpc>
                <a:spcPts val="2705"/>
              </a:lnSpc>
            </a:pPr>
            <a:r>
              <a:rPr lang="en-US" sz="2789" spc="-170">
                <a:solidFill>
                  <a:srgbClr val="214B8D"/>
                </a:solidFill>
                <a:latin typeface="TT Hoves"/>
                <a:ea typeface="TT Hoves"/>
                <a:cs typeface="TT Hoves"/>
                <a:sym typeface="TT Hoves"/>
              </a:rPr>
              <a:t>Permite:</a:t>
            </a:r>
          </a:p>
          <a:p>
            <a:pPr algn="l" marL="602186" indent="-301093" lvl="1">
              <a:lnSpc>
                <a:spcPts val="2705"/>
              </a:lnSpc>
              <a:buFont typeface="Arial"/>
              <a:buChar char="•"/>
            </a:pPr>
            <a:r>
              <a:rPr lang="en-US" sz="2789" spc="-170">
                <a:solidFill>
                  <a:srgbClr val="214B8D"/>
                </a:solidFill>
                <a:latin typeface="TT Hoves"/>
                <a:ea typeface="TT Hoves"/>
                <a:cs typeface="TT Hoves"/>
                <a:sym typeface="TT Hoves"/>
              </a:rPr>
              <a:t>administrar instituciones, grupos y aspirantes</a:t>
            </a:r>
          </a:p>
          <a:p>
            <a:pPr algn="l" marL="602186" indent="-301093" lvl="1">
              <a:lnSpc>
                <a:spcPts val="2705"/>
              </a:lnSpc>
              <a:buFont typeface="Arial"/>
              <a:buChar char="•"/>
            </a:pPr>
            <a:r>
              <a:rPr lang="en-US" sz="2789" spc="-170">
                <a:solidFill>
                  <a:srgbClr val="214B8D"/>
                </a:solidFill>
                <a:latin typeface="TT Hoves"/>
                <a:ea typeface="TT Hoves"/>
                <a:cs typeface="TT Hoves"/>
                <a:sym typeface="TT Hoves"/>
              </a:rPr>
              <a:t>tener un seguimiento de avances</a:t>
            </a:r>
          </a:p>
        </p:txBody>
      </p:sp>
      <p:grpSp>
        <p:nvGrpSpPr>
          <p:cNvPr name="Group 19" id="19"/>
          <p:cNvGrpSpPr/>
          <p:nvPr/>
        </p:nvGrpSpPr>
        <p:grpSpPr>
          <a:xfrm rot="0">
            <a:off x="12793266" y="3351933"/>
            <a:ext cx="4885147" cy="488514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9F5"/>
            </a:solidFill>
            <a:ln w="38100" cap="sq">
              <a:solidFill>
                <a:srgbClr val="214B8D"/>
              </a:solidFill>
              <a:prstDash val="lgDash"/>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3366382" y="4694790"/>
            <a:ext cx="3868408" cy="2690304"/>
          </a:xfrm>
          <a:prstGeom prst="rect">
            <a:avLst/>
          </a:prstGeom>
        </p:spPr>
        <p:txBody>
          <a:bodyPr anchor="t" rtlCol="false" tIns="0" lIns="0" bIns="0" rIns="0">
            <a:spAutoFit/>
          </a:bodyPr>
          <a:lstStyle/>
          <a:p>
            <a:pPr algn="l">
              <a:lnSpc>
                <a:spcPts val="2706"/>
              </a:lnSpc>
            </a:pPr>
            <a:r>
              <a:rPr lang="en-US" sz="2790" spc="-170">
                <a:solidFill>
                  <a:srgbClr val="214B8D"/>
                </a:solidFill>
                <a:latin typeface="TT Hoves"/>
                <a:ea typeface="TT Hoves"/>
                <a:cs typeface="TT Hoves"/>
                <a:sym typeface="TT Hoves"/>
              </a:rPr>
              <a:t>Ofrece:</a:t>
            </a:r>
          </a:p>
          <a:p>
            <a:pPr algn="l" marL="602489" indent="-301244" lvl="1">
              <a:lnSpc>
                <a:spcPts val="2706"/>
              </a:lnSpc>
              <a:buFont typeface="Arial"/>
              <a:buChar char="•"/>
            </a:pPr>
            <a:r>
              <a:rPr lang="en-US" sz="2790" spc="-170">
                <a:solidFill>
                  <a:srgbClr val="214B8D"/>
                </a:solidFill>
                <a:latin typeface="TT Hoves"/>
                <a:ea typeface="TT Hoves"/>
                <a:cs typeface="TT Hoves"/>
                <a:sym typeface="TT Hoves"/>
              </a:rPr>
              <a:t>control de acceso basado en roles</a:t>
            </a:r>
          </a:p>
          <a:p>
            <a:pPr algn="l" marL="602489" indent="-301244" lvl="1">
              <a:lnSpc>
                <a:spcPts val="2706"/>
              </a:lnSpc>
              <a:buFont typeface="Arial"/>
              <a:buChar char="•"/>
            </a:pPr>
            <a:r>
              <a:rPr lang="en-US" sz="2790" spc="-170">
                <a:solidFill>
                  <a:srgbClr val="214B8D"/>
                </a:solidFill>
                <a:latin typeface="TT Hoves"/>
                <a:ea typeface="TT Hoves"/>
                <a:cs typeface="TT Hoves"/>
                <a:sym typeface="TT Hoves"/>
              </a:rPr>
              <a:t>información centralizada</a:t>
            </a:r>
            <a:r>
              <a:rPr lang="en-US" sz="2790" spc="-170">
                <a:solidFill>
                  <a:srgbClr val="214B8D"/>
                </a:solidFill>
                <a:latin typeface="TT Hoves"/>
                <a:ea typeface="TT Hoves"/>
                <a:cs typeface="TT Hoves"/>
                <a:sym typeface="TT Hoves"/>
              </a:rPr>
              <a:t> </a:t>
            </a:r>
          </a:p>
          <a:p>
            <a:pPr algn="l" marL="602489" indent="-301244" lvl="1">
              <a:lnSpc>
                <a:spcPts val="2706"/>
              </a:lnSpc>
              <a:buFont typeface="Arial"/>
              <a:buChar char="•"/>
            </a:pPr>
            <a:r>
              <a:rPr lang="en-US" sz="2790" spc="-170">
                <a:solidFill>
                  <a:srgbClr val="214B8D"/>
                </a:solidFill>
                <a:latin typeface="TT Hoves"/>
                <a:ea typeface="TT Hoves"/>
                <a:cs typeface="TT Hoves"/>
                <a:sym typeface="TT Hoves"/>
              </a:rPr>
              <a:t>generación de  graficas para reportes</a:t>
            </a:r>
          </a:p>
          <a:p>
            <a:pPr algn="l" marL="0" indent="0" lvl="0">
              <a:lnSpc>
                <a:spcPts val="257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E8BD5"/>
        </a:solidFill>
      </p:bgPr>
    </p:bg>
    <p:spTree>
      <p:nvGrpSpPr>
        <p:cNvPr id="1" name=""/>
        <p:cNvGrpSpPr/>
        <p:nvPr/>
      </p:nvGrpSpPr>
      <p:grpSpPr>
        <a:xfrm>
          <a:off x="0" y="0"/>
          <a:ext cx="0" cy="0"/>
          <a:chOff x="0" y="0"/>
          <a:chExt cx="0" cy="0"/>
        </a:xfrm>
      </p:grpSpPr>
      <p:sp>
        <p:nvSpPr>
          <p:cNvPr name="TextBox 2" id="2"/>
          <p:cNvSpPr txBox="true"/>
          <p:nvPr/>
        </p:nvSpPr>
        <p:spPr>
          <a:xfrm rot="0">
            <a:off x="372395" y="61727"/>
            <a:ext cx="9354712" cy="1028700"/>
          </a:xfrm>
          <a:prstGeom prst="rect">
            <a:avLst/>
          </a:prstGeom>
        </p:spPr>
        <p:txBody>
          <a:bodyPr anchor="t" rtlCol="false" tIns="0" lIns="0" bIns="0" rIns="0">
            <a:spAutoFit/>
          </a:bodyPr>
          <a:lstStyle/>
          <a:p>
            <a:pPr algn="l">
              <a:lnSpc>
                <a:spcPts val="8400"/>
              </a:lnSpc>
            </a:pPr>
            <a:r>
              <a:rPr lang="en-US" sz="6000" b="true">
                <a:solidFill>
                  <a:srgbClr val="FFFFFF"/>
                </a:solidFill>
                <a:latin typeface="Open Sans Bold"/>
                <a:ea typeface="Open Sans Bold"/>
                <a:cs typeface="Open Sans Bold"/>
                <a:sym typeface="Open Sans Bold"/>
              </a:rPr>
              <a:t>¿Qué ofrece Psytech?</a:t>
            </a:r>
          </a:p>
        </p:txBody>
      </p:sp>
      <p:sp>
        <p:nvSpPr>
          <p:cNvPr name="Freeform 3" id="3"/>
          <p:cNvSpPr/>
          <p:nvPr/>
        </p:nvSpPr>
        <p:spPr>
          <a:xfrm flipH="false" flipV="false" rot="0">
            <a:off x="-1333358" y="7603511"/>
            <a:ext cx="3801337" cy="3801337"/>
          </a:xfrm>
          <a:custGeom>
            <a:avLst/>
            <a:gdLst/>
            <a:ahLst/>
            <a:cxnLst/>
            <a:rect r="r" b="b" t="t" l="l"/>
            <a:pathLst>
              <a:path h="3801337" w="3801337">
                <a:moveTo>
                  <a:pt x="0" y="0"/>
                </a:moveTo>
                <a:lnTo>
                  <a:pt x="3801337" y="0"/>
                </a:lnTo>
                <a:lnTo>
                  <a:pt x="3801337" y="3801336"/>
                </a:lnTo>
                <a:lnTo>
                  <a:pt x="0" y="38013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38820" y="4014133"/>
            <a:ext cx="1757866" cy="1992684"/>
            <a:chOff x="0" y="0"/>
            <a:chExt cx="2343822" cy="2656911"/>
          </a:xfrm>
        </p:grpSpPr>
        <p:sp>
          <p:nvSpPr>
            <p:cNvPr name="Freeform 5" id="5"/>
            <p:cNvSpPr/>
            <p:nvPr/>
          </p:nvSpPr>
          <p:spPr>
            <a:xfrm flipH="false" flipV="false" rot="0">
              <a:off x="27990" y="0"/>
              <a:ext cx="1993184" cy="1993184"/>
            </a:xfrm>
            <a:custGeom>
              <a:avLst/>
              <a:gdLst/>
              <a:ahLst/>
              <a:cxnLst/>
              <a:rect r="r" b="b" t="t" l="l"/>
              <a:pathLst>
                <a:path h="1993184" w="1993184">
                  <a:moveTo>
                    <a:pt x="0" y="0"/>
                  </a:moveTo>
                  <a:lnTo>
                    <a:pt x="1993184" y="0"/>
                  </a:lnTo>
                  <a:lnTo>
                    <a:pt x="1993184" y="1993184"/>
                  </a:lnTo>
                  <a:lnTo>
                    <a:pt x="0" y="1993184"/>
                  </a:lnTo>
                  <a:lnTo>
                    <a:pt x="0" y="0"/>
                  </a:lnTo>
                  <a:close/>
                </a:path>
              </a:pathLst>
            </a:custGeom>
            <a:blipFill>
              <a:blip r:embed="rId4"/>
              <a:stretch>
                <a:fillRect l="0" t="0" r="0" b="0"/>
              </a:stretch>
            </a:blipFill>
          </p:spPr>
        </p:sp>
        <p:sp>
          <p:nvSpPr>
            <p:cNvPr name="TextBox 6" id="6"/>
            <p:cNvSpPr txBox="true"/>
            <p:nvPr/>
          </p:nvSpPr>
          <p:spPr>
            <a:xfrm rot="0">
              <a:off x="0" y="2069384"/>
              <a:ext cx="2343822" cy="587527"/>
            </a:xfrm>
            <a:prstGeom prst="rect">
              <a:avLst/>
            </a:prstGeom>
          </p:spPr>
          <p:txBody>
            <a:bodyPr anchor="t" rtlCol="false" tIns="0" lIns="0" bIns="0" rIns="0">
              <a:spAutoFit/>
            </a:bodyPr>
            <a:lstStyle/>
            <a:p>
              <a:pPr algn="l">
                <a:lnSpc>
                  <a:spcPts val="3183"/>
                </a:lnSpc>
              </a:pPr>
              <a:r>
                <a:rPr lang="en-US" sz="3282" spc="-200">
                  <a:solidFill>
                    <a:srgbClr val="030202"/>
                  </a:solidFill>
                  <a:latin typeface="TT Hoves"/>
                  <a:ea typeface="TT Hoves"/>
                  <a:cs typeface="TT Hoves"/>
                  <a:sym typeface="TT Hoves"/>
                </a:rPr>
                <a:t>Aspirante</a:t>
              </a:r>
            </a:p>
          </p:txBody>
        </p:sp>
      </p:grpSp>
      <p:grpSp>
        <p:nvGrpSpPr>
          <p:cNvPr name="Group 7" id="7"/>
          <p:cNvGrpSpPr/>
          <p:nvPr/>
        </p:nvGrpSpPr>
        <p:grpSpPr>
          <a:xfrm rot="0">
            <a:off x="15437162" y="3941275"/>
            <a:ext cx="1822138" cy="2065541"/>
            <a:chOff x="0" y="0"/>
            <a:chExt cx="2429518" cy="2754055"/>
          </a:xfrm>
        </p:grpSpPr>
        <p:sp>
          <p:nvSpPr>
            <p:cNvPr name="TextBox 8" id="8"/>
            <p:cNvSpPr txBox="true"/>
            <p:nvPr/>
          </p:nvSpPr>
          <p:spPr>
            <a:xfrm rot="0">
              <a:off x="0" y="2142260"/>
              <a:ext cx="2429518" cy="611795"/>
            </a:xfrm>
            <a:prstGeom prst="rect">
              <a:avLst/>
            </a:prstGeom>
          </p:spPr>
          <p:txBody>
            <a:bodyPr anchor="t" rtlCol="false" tIns="0" lIns="0" bIns="0" rIns="0">
              <a:spAutoFit/>
            </a:bodyPr>
            <a:lstStyle/>
            <a:p>
              <a:pPr algn="l">
                <a:lnSpc>
                  <a:spcPts val="3299"/>
                </a:lnSpc>
              </a:pPr>
              <a:r>
                <a:rPr lang="en-US" sz="3402" spc="-207">
                  <a:solidFill>
                    <a:srgbClr val="030202"/>
                  </a:solidFill>
                  <a:latin typeface="TT Hoves"/>
                  <a:ea typeface="TT Hoves"/>
                  <a:cs typeface="TT Hoves"/>
                  <a:sym typeface="TT Hoves"/>
                </a:rPr>
                <a:t>Psicolog@</a:t>
              </a:r>
            </a:p>
          </p:txBody>
        </p:sp>
        <p:sp>
          <p:nvSpPr>
            <p:cNvPr name="Freeform 9" id="9"/>
            <p:cNvSpPr/>
            <p:nvPr/>
          </p:nvSpPr>
          <p:spPr>
            <a:xfrm flipH="false" flipV="false" rot="0">
              <a:off x="181729" y="0"/>
              <a:ext cx="2066060" cy="2066060"/>
            </a:xfrm>
            <a:custGeom>
              <a:avLst/>
              <a:gdLst/>
              <a:ahLst/>
              <a:cxnLst/>
              <a:rect r="r" b="b" t="t" l="l"/>
              <a:pathLst>
                <a:path h="2066060" w="2066060">
                  <a:moveTo>
                    <a:pt x="0" y="0"/>
                  </a:moveTo>
                  <a:lnTo>
                    <a:pt x="2066060" y="0"/>
                  </a:lnTo>
                  <a:lnTo>
                    <a:pt x="2066060" y="2066060"/>
                  </a:lnTo>
                  <a:lnTo>
                    <a:pt x="0" y="2066060"/>
                  </a:lnTo>
                  <a:lnTo>
                    <a:pt x="0" y="0"/>
                  </a:lnTo>
                  <a:close/>
                </a:path>
              </a:pathLst>
            </a:custGeom>
            <a:blipFill>
              <a:blip r:embed="rId5"/>
              <a:stretch>
                <a:fillRect l="0" t="0" r="0" b="0"/>
              </a:stretch>
            </a:blipFill>
          </p:spPr>
        </p:sp>
      </p:grpSp>
      <p:grpSp>
        <p:nvGrpSpPr>
          <p:cNvPr name="Group 10" id="10"/>
          <p:cNvGrpSpPr/>
          <p:nvPr/>
        </p:nvGrpSpPr>
        <p:grpSpPr>
          <a:xfrm rot="0">
            <a:off x="7924955" y="4102679"/>
            <a:ext cx="1978812" cy="1892575"/>
            <a:chOff x="0" y="0"/>
            <a:chExt cx="2638416" cy="2523434"/>
          </a:xfrm>
        </p:grpSpPr>
        <p:sp>
          <p:nvSpPr>
            <p:cNvPr name="Freeform 11" id="11"/>
            <p:cNvSpPr/>
            <p:nvPr/>
          </p:nvSpPr>
          <p:spPr>
            <a:xfrm flipH="false" flipV="false" rot="0">
              <a:off x="0" y="0"/>
              <a:ext cx="2638416" cy="1893064"/>
            </a:xfrm>
            <a:custGeom>
              <a:avLst/>
              <a:gdLst/>
              <a:ahLst/>
              <a:cxnLst/>
              <a:rect r="r" b="b" t="t" l="l"/>
              <a:pathLst>
                <a:path h="1893064" w="2638416">
                  <a:moveTo>
                    <a:pt x="0" y="0"/>
                  </a:moveTo>
                  <a:lnTo>
                    <a:pt x="2638416" y="0"/>
                  </a:lnTo>
                  <a:lnTo>
                    <a:pt x="2638416" y="1893064"/>
                  </a:lnTo>
                  <a:lnTo>
                    <a:pt x="0" y="18930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530697" y="1969264"/>
              <a:ext cx="2029595" cy="554170"/>
            </a:xfrm>
            <a:prstGeom prst="rect">
              <a:avLst/>
            </a:prstGeom>
          </p:spPr>
          <p:txBody>
            <a:bodyPr anchor="t" rtlCol="false" tIns="0" lIns="0" bIns="0" rIns="0">
              <a:spAutoFit/>
            </a:bodyPr>
            <a:lstStyle/>
            <a:p>
              <a:pPr algn="l">
                <a:lnSpc>
                  <a:spcPts val="3047"/>
                </a:lnSpc>
              </a:pPr>
              <a:r>
                <a:rPr lang="en-US" sz="3141" spc="-191">
                  <a:solidFill>
                    <a:srgbClr val="030202"/>
                  </a:solidFill>
                  <a:latin typeface="TT Hoves"/>
                  <a:ea typeface="TT Hoves"/>
                  <a:cs typeface="TT Hoves"/>
                  <a:sym typeface="TT Hoves"/>
                </a:rPr>
                <a:t>Sistema</a:t>
              </a:r>
            </a:p>
          </p:txBody>
        </p:sp>
      </p:grpSp>
      <p:sp>
        <p:nvSpPr>
          <p:cNvPr name="TextBox 13" id="13"/>
          <p:cNvSpPr txBox="true"/>
          <p:nvPr/>
        </p:nvSpPr>
        <p:spPr>
          <a:xfrm rot="0">
            <a:off x="10293921" y="5204699"/>
            <a:ext cx="5143240" cy="3296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Registra y gestiona instituciones y grupos</a:t>
            </a:r>
          </a:p>
        </p:txBody>
      </p:sp>
      <p:sp>
        <p:nvSpPr>
          <p:cNvPr name="AutoShape 14" id="14"/>
          <p:cNvSpPr/>
          <p:nvPr/>
        </p:nvSpPr>
        <p:spPr>
          <a:xfrm flipH="true" flipV="true">
            <a:off x="9904858" y="4984581"/>
            <a:ext cx="5267921" cy="172493"/>
          </a:xfrm>
          <a:prstGeom prst="line">
            <a:avLst/>
          </a:prstGeom>
          <a:ln cap="flat" w="66675">
            <a:solidFill>
              <a:srgbClr val="000000"/>
            </a:solidFill>
            <a:prstDash val="solid"/>
            <a:headEnd type="none" len="sm" w="sm"/>
            <a:tailEnd type="arrow" len="sm" w="med"/>
          </a:ln>
        </p:spPr>
      </p:sp>
      <p:sp>
        <p:nvSpPr>
          <p:cNvPr name="AutoShape 15" id="15"/>
          <p:cNvSpPr/>
          <p:nvPr/>
        </p:nvSpPr>
        <p:spPr>
          <a:xfrm flipH="true">
            <a:off x="9878141" y="4178328"/>
            <a:ext cx="5293547" cy="233853"/>
          </a:xfrm>
          <a:prstGeom prst="line">
            <a:avLst/>
          </a:prstGeom>
          <a:ln cap="flat" w="66675">
            <a:solidFill>
              <a:srgbClr val="000000"/>
            </a:solidFill>
            <a:prstDash val="solid"/>
            <a:headEnd type="none" len="sm" w="sm"/>
            <a:tailEnd type="arrow" len="sm" w="med"/>
          </a:ln>
        </p:spPr>
      </p:sp>
      <p:sp>
        <p:nvSpPr>
          <p:cNvPr name="TextBox 16" id="16"/>
          <p:cNvSpPr txBox="true"/>
          <p:nvPr/>
        </p:nvSpPr>
        <p:spPr>
          <a:xfrm rot="-115608">
            <a:off x="10716191" y="3843860"/>
            <a:ext cx="4451214" cy="3296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Registra y gestiona aspirantes</a:t>
            </a:r>
          </a:p>
        </p:txBody>
      </p:sp>
      <p:sp>
        <p:nvSpPr>
          <p:cNvPr name="AutoShape 17" id="17"/>
          <p:cNvSpPr/>
          <p:nvPr/>
        </p:nvSpPr>
        <p:spPr>
          <a:xfrm flipH="true" flipV="true">
            <a:off x="10046096" y="5680677"/>
            <a:ext cx="5267921" cy="172493"/>
          </a:xfrm>
          <a:prstGeom prst="line">
            <a:avLst/>
          </a:prstGeom>
          <a:ln cap="flat" w="66675">
            <a:solidFill>
              <a:srgbClr val="000000"/>
            </a:solidFill>
            <a:prstDash val="solid"/>
            <a:headEnd type="none" len="sm" w="sm"/>
            <a:tailEnd type="arrow" len="sm" w="med"/>
          </a:ln>
        </p:spPr>
      </p:sp>
      <p:sp>
        <p:nvSpPr>
          <p:cNvPr name="TextBox 18" id="18"/>
          <p:cNvSpPr txBox="true"/>
          <p:nvPr/>
        </p:nvSpPr>
        <p:spPr>
          <a:xfrm rot="0">
            <a:off x="11712059" y="6659767"/>
            <a:ext cx="2667774" cy="3296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Asigna las pruebas</a:t>
            </a:r>
          </a:p>
        </p:txBody>
      </p:sp>
      <p:sp>
        <p:nvSpPr>
          <p:cNvPr name="AutoShape 19" id="19"/>
          <p:cNvSpPr/>
          <p:nvPr/>
        </p:nvSpPr>
        <p:spPr>
          <a:xfrm flipV="true">
            <a:off x="3557056" y="5048966"/>
            <a:ext cx="4367899" cy="444403"/>
          </a:xfrm>
          <a:prstGeom prst="line">
            <a:avLst/>
          </a:prstGeom>
          <a:ln cap="flat" w="66675">
            <a:solidFill>
              <a:srgbClr val="000000"/>
            </a:solidFill>
            <a:prstDash val="solid"/>
            <a:headEnd type="none" len="sm" w="sm"/>
            <a:tailEnd type="arrow" len="sm" w="med"/>
          </a:ln>
        </p:spPr>
      </p:sp>
      <p:sp>
        <p:nvSpPr>
          <p:cNvPr name="TextBox 20" id="20"/>
          <p:cNvSpPr txBox="true"/>
          <p:nvPr/>
        </p:nvSpPr>
        <p:spPr>
          <a:xfrm rot="-315884">
            <a:off x="4429119" y="5385411"/>
            <a:ext cx="2667774" cy="3296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Realiza las pruebas</a:t>
            </a:r>
          </a:p>
        </p:txBody>
      </p:sp>
      <p:sp>
        <p:nvSpPr>
          <p:cNvPr name="AutoShape 21" id="21"/>
          <p:cNvSpPr/>
          <p:nvPr/>
        </p:nvSpPr>
        <p:spPr>
          <a:xfrm flipH="true" flipV="true">
            <a:off x="9919913" y="3841339"/>
            <a:ext cx="5597956" cy="142322"/>
          </a:xfrm>
          <a:prstGeom prst="line">
            <a:avLst/>
          </a:prstGeom>
          <a:ln cap="flat" w="66675">
            <a:solidFill>
              <a:srgbClr val="000000"/>
            </a:solidFill>
            <a:prstDash val="solid"/>
            <a:headEnd type="none" len="sm" w="sm"/>
            <a:tailEnd type="arrow" len="sm" w="med"/>
          </a:ln>
        </p:spPr>
      </p:sp>
      <p:sp>
        <p:nvSpPr>
          <p:cNvPr name="TextBox 22" id="22"/>
          <p:cNvSpPr txBox="true"/>
          <p:nvPr/>
        </p:nvSpPr>
        <p:spPr>
          <a:xfrm rot="0">
            <a:off x="11098364" y="2375616"/>
            <a:ext cx="3685265" cy="6344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Consulta resultados, análisis y tiempo de respuesta</a:t>
            </a:r>
          </a:p>
        </p:txBody>
      </p:sp>
      <p:sp>
        <p:nvSpPr>
          <p:cNvPr name="AutoShape 23" id="23"/>
          <p:cNvSpPr/>
          <p:nvPr/>
        </p:nvSpPr>
        <p:spPr>
          <a:xfrm>
            <a:off x="3598098" y="4276204"/>
            <a:ext cx="4328655" cy="183498"/>
          </a:xfrm>
          <a:prstGeom prst="line">
            <a:avLst/>
          </a:prstGeom>
          <a:ln cap="flat" w="66675">
            <a:solidFill>
              <a:srgbClr val="000000"/>
            </a:solidFill>
            <a:prstDash val="solid"/>
            <a:headEnd type="none" len="sm" w="sm"/>
            <a:tailEnd type="arrow" len="sm" w="med"/>
          </a:ln>
        </p:spPr>
      </p:sp>
      <p:sp>
        <p:nvSpPr>
          <p:cNvPr name="TextBox 24" id="24"/>
          <p:cNvSpPr txBox="true"/>
          <p:nvPr/>
        </p:nvSpPr>
        <p:spPr>
          <a:xfrm rot="207417">
            <a:off x="4017640" y="3621632"/>
            <a:ext cx="3421906" cy="6344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Consulta pruebas pendientes y completadas</a:t>
            </a:r>
          </a:p>
        </p:txBody>
      </p:sp>
      <p:sp>
        <p:nvSpPr>
          <p:cNvPr name="AutoShape 25" id="25"/>
          <p:cNvSpPr/>
          <p:nvPr/>
        </p:nvSpPr>
        <p:spPr>
          <a:xfrm>
            <a:off x="3479881" y="3554595"/>
            <a:ext cx="4328655" cy="183498"/>
          </a:xfrm>
          <a:prstGeom prst="line">
            <a:avLst/>
          </a:prstGeom>
          <a:ln cap="flat" w="66675">
            <a:solidFill>
              <a:srgbClr val="000000"/>
            </a:solidFill>
            <a:prstDash val="solid"/>
            <a:headEnd type="none" len="sm" w="sm"/>
            <a:tailEnd type="arrow" len="sm" w="med"/>
          </a:ln>
        </p:spPr>
      </p:sp>
      <p:sp>
        <p:nvSpPr>
          <p:cNvPr name="TextBox 26" id="26"/>
          <p:cNvSpPr txBox="true"/>
          <p:nvPr/>
        </p:nvSpPr>
        <p:spPr>
          <a:xfrm rot="0">
            <a:off x="3386548" y="2592932"/>
            <a:ext cx="4421988" cy="3296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Responde el formato de entrevista</a:t>
            </a:r>
          </a:p>
        </p:txBody>
      </p:sp>
      <p:sp>
        <p:nvSpPr>
          <p:cNvPr name="AutoShape 27" id="27"/>
          <p:cNvSpPr/>
          <p:nvPr/>
        </p:nvSpPr>
        <p:spPr>
          <a:xfrm flipV="true">
            <a:off x="3549885" y="5615786"/>
            <a:ext cx="4367899" cy="444403"/>
          </a:xfrm>
          <a:prstGeom prst="line">
            <a:avLst/>
          </a:prstGeom>
          <a:ln cap="flat" w="66675">
            <a:solidFill>
              <a:srgbClr val="000000"/>
            </a:solidFill>
            <a:prstDash val="solid"/>
            <a:headEnd type="none" len="sm" w="sm"/>
            <a:tailEnd type="arrow" len="sm" w="med"/>
          </a:ln>
        </p:spPr>
      </p:sp>
      <p:sp>
        <p:nvSpPr>
          <p:cNvPr name="TextBox 28" id="28"/>
          <p:cNvSpPr txBox="true"/>
          <p:nvPr/>
        </p:nvSpPr>
        <p:spPr>
          <a:xfrm rot="0">
            <a:off x="3698567" y="6520456"/>
            <a:ext cx="3952299" cy="3296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Carga expedientes personales</a:t>
            </a:r>
          </a:p>
        </p:txBody>
      </p:sp>
      <p:sp>
        <p:nvSpPr>
          <p:cNvPr name="Freeform 29" id="29"/>
          <p:cNvSpPr/>
          <p:nvPr/>
        </p:nvSpPr>
        <p:spPr>
          <a:xfrm flipH="false" flipV="false" rot="0">
            <a:off x="8355541" y="8132471"/>
            <a:ext cx="1371566" cy="1371566"/>
          </a:xfrm>
          <a:custGeom>
            <a:avLst/>
            <a:gdLst/>
            <a:ahLst/>
            <a:cxnLst/>
            <a:rect r="r" b="b" t="t" l="l"/>
            <a:pathLst>
              <a:path h="1371566" w="1371566">
                <a:moveTo>
                  <a:pt x="0" y="0"/>
                </a:moveTo>
                <a:lnTo>
                  <a:pt x="1371566" y="0"/>
                </a:lnTo>
                <a:lnTo>
                  <a:pt x="1371566" y="1371566"/>
                </a:lnTo>
                <a:lnTo>
                  <a:pt x="0" y="1371566"/>
                </a:lnTo>
                <a:lnTo>
                  <a:pt x="0" y="0"/>
                </a:lnTo>
                <a:close/>
              </a:path>
            </a:pathLst>
          </a:custGeom>
          <a:blipFill>
            <a:blip r:embed="rId8"/>
            <a:stretch>
              <a:fillRect l="0" t="0" r="0" b="0"/>
            </a:stretch>
          </a:blipFill>
        </p:spPr>
      </p:sp>
      <p:sp>
        <p:nvSpPr>
          <p:cNvPr name="TextBox 30" id="30"/>
          <p:cNvSpPr txBox="true"/>
          <p:nvPr/>
        </p:nvSpPr>
        <p:spPr>
          <a:xfrm rot="0">
            <a:off x="7972816" y="9580237"/>
            <a:ext cx="2342367" cy="439796"/>
          </a:xfrm>
          <a:prstGeom prst="rect">
            <a:avLst/>
          </a:prstGeom>
        </p:spPr>
        <p:txBody>
          <a:bodyPr anchor="t" rtlCol="false" tIns="0" lIns="0" bIns="0" rIns="0">
            <a:spAutoFit/>
          </a:bodyPr>
          <a:lstStyle/>
          <a:p>
            <a:pPr algn="l">
              <a:lnSpc>
                <a:spcPts val="3299"/>
              </a:lnSpc>
            </a:pPr>
            <a:r>
              <a:rPr lang="en-US" sz="3402" spc="-207">
                <a:solidFill>
                  <a:srgbClr val="030202"/>
                </a:solidFill>
                <a:latin typeface="TT Hoves"/>
                <a:ea typeface="TT Hoves"/>
                <a:cs typeface="TT Hoves"/>
                <a:sym typeface="TT Hoves"/>
              </a:rPr>
              <a:t>Coordinador</a:t>
            </a:r>
          </a:p>
        </p:txBody>
      </p:sp>
      <p:sp>
        <p:nvSpPr>
          <p:cNvPr name="AutoShape 31" id="31"/>
          <p:cNvSpPr/>
          <p:nvPr/>
        </p:nvSpPr>
        <p:spPr>
          <a:xfrm>
            <a:off x="9510715" y="6060189"/>
            <a:ext cx="0" cy="2072424"/>
          </a:xfrm>
          <a:prstGeom prst="line">
            <a:avLst/>
          </a:prstGeom>
          <a:ln cap="flat" w="66675">
            <a:solidFill>
              <a:srgbClr val="000000"/>
            </a:solidFill>
            <a:prstDash val="solid"/>
            <a:headEnd type="none" len="sm" w="sm"/>
            <a:tailEnd type="arrow" len="sm" w="med"/>
          </a:ln>
        </p:spPr>
      </p:sp>
      <p:sp>
        <p:nvSpPr>
          <p:cNvPr name="AutoShape 32" id="32"/>
          <p:cNvSpPr/>
          <p:nvPr/>
        </p:nvSpPr>
        <p:spPr>
          <a:xfrm flipH="true" flipV="true">
            <a:off x="8612786" y="6060189"/>
            <a:ext cx="47205" cy="2072424"/>
          </a:xfrm>
          <a:prstGeom prst="line">
            <a:avLst/>
          </a:prstGeom>
          <a:ln cap="flat" w="66675">
            <a:solidFill>
              <a:srgbClr val="000000"/>
            </a:solidFill>
            <a:prstDash val="solid"/>
            <a:headEnd type="none" len="sm" w="sm"/>
            <a:tailEnd type="arrow" len="sm" w="med"/>
          </a:ln>
        </p:spPr>
      </p:sp>
      <p:sp>
        <p:nvSpPr>
          <p:cNvPr name="TextBox 33" id="33"/>
          <p:cNvSpPr txBox="true"/>
          <p:nvPr/>
        </p:nvSpPr>
        <p:spPr>
          <a:xfrm rot="0">
            <a:off x="5884960" y="7911172"/>
            <a:ext cx="2621615" cy="3296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Registra trabajadores</a:t>
            </a:r>
          </a:p>
        </p:txBody>
      </p:sp>
      <p:sp>
        <p:nvSpPr>
          <p:cNvPr name="TextBox 34" id="34"/>
          <p:cNvSpPr txBox="true"/>
          <p:nvPr/>
        </p:nvSpPr>
        <p:spPr>
          <a:xfrm rot="0">
            <a:off x="9878141" y="7802938"/>
            <a:ext cx="2763229" cy="329675"/>
          </a:xfrm>
          <a:prstGeom prst="rect">
            <a:avLst/>
          </a:prstGeom>
        </p:spPr>
        <p:txBody>
          <a:bodyPr anchor="t" rtlCol="false" tIns="0" lIns="0" bIns="0" rIns="0">
            <a:spAutoFit/>
          </a:bodyPr>
          <a:lstStyle/>
          <a:p>
            <a:pPr algn="l">
              <a:lnSpc>
                <a:spcPts val="2407"/>
              </a:lnSpc>
            </a:pPr>
            <a:r>
              <a:rPr lang="en-US" sz="2482" spc="-151">
                <a:solidFill>
                  <a:srgbClr val="030202"/>
                </a:solidFill>
                <a:latin typeface="TT Hoves"/>
                <a:ea typeface="TT Hoves"/>
                <a:cs typeface="TT Hoves"/>
                <a:sym typeface="TT Hoves"/>
              </a:rPr>
              <a:t>Consulta trabajadores</a:t>
            </a:r>
          </a:p>
        </p:txBody>
      </p:sp>
      <p:sp>
        <p:nvSpPr>
          <p:cNvPr name="Freeform 35" id="35"/>
          <p:cNvSpPr/>
          <p:nvPr/>
        </p:nvSpPr>
        <p:spPr>
          <a:xfrm flipH="false" flipV="false" rot="0">
            <a:off x="15517869" y="-1450244"/>
            <a:ext cx="4460335" cy="4460335"/>
          </a:xfrm>
          <a:custGeom>
            <a:avLst/>
            <a:gdLst/>
            <a:ahLst/>
            <a:cxnLst/>
            <a:rect r="r" b="b" t="t" l="l"/>
            <a:pathLst>
              <a:path h="4460335" w="4460335">
                <a:moveTo>
                  <a:pt x="0" y="0"/>
                </a:moveTo>
                <a:lnTo>
                  <a:pt x="4460335" y="0"/>
                </a:lnTo>
                <a:lnTo>
                  <a:pt x="4460335" y="4460335"/>
                </a:lnTo>
                <a:lnTo>
                  <a:pt x="0" y="4460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83840" y="356449"/>
            <a:ext cx="11047845" cy="1344501"/>
            <a:chOff x="0" y="0"/>
            <a:chExt cx="2909720" cy="354107"/>
          </a:xfrm>
        </p:grpSpPr>
        <p:sp>
          <p:nvSpPr>
            <p:cNvPr name="Freeform 3" id="3"/>
            <p:cNvSpPr/>
            <p:nvPr/>
          </p:nvSpPr>
          <p:spPr>
            <a:xfrm flipH="false" flipV="false" rot="0">
              <a:off x="0" y="0"/>
              <a:ext cx="2909720" cy="354107"/>
            </a:xfrm>
            <a:custGeom>
              <a:avLst/>
              <a:gdLst/>
              <a:ahLst/>
              <a:cxnLst/>
              <a:rect r="r" b="b" t="t" l="l"/>
              <a:pathLst>
                <a:path h="354107" w="2909720">
                  <a:moveTo>
                    <a:pt x="35739" y="0"/>
                  </a:moveTo>
                  <a:lnTo>
                    <a:pt x="2873982" y="0"/>
                  </a:lnTo>
                  <a:cubicBezTo>
                    <a:pt x="2893720" y="0"/>
                    <a:pt x="2909720" y="16001"/>
                    <a:pt x="2909720" y="35739"/>
                  </a:cubicBezTo>
                  <a:lnTo>
                    <a:pt x="2909720" y="318368"/>
                  </a:lnTo>
                  <a:cubicBezTo>
                    <a:pt x="2909720" y="338106"/>
                    <a:pt x="2893720" y="354107"/>
                    <a:pt x="2873982" y="354107"/>
                  </a:cubicBezTo>
                  <a:lnTo>
                    <a:pt x="35739" y="354107"/>
                  </a:lnTo>
                  <a:cubicBezTo>
                    <a:pt x="16001" y="354107"/>
                    <a:pt x="0" y="338106"/>
                    <a:pt x="0" y="318368"/>
                  </a:cubicBezTo>
                  <a:lnTo>
                    <a:pt x="0" y="35739"/>
                  </a:lnTo>
                  <a:cubicBezTo>
                    <a:pt x="0" y="16001"/>
                    <a:pt x="16001" y="0"/>
                    <a:pt x="35739" y="0"/>
                  </a:cubicBezTo>
                  <a:close/>
                </a:path>
              </a:pathLst>
            </a:custGeom>
            <a:solidFill>
              <a:srgbClr val="000000">
                <a:alpha val="0"/>
              </a:srgbClr>
            </a:solidFill>
            <a:ln w="57150" cap="rnd">
              <a:solidFill>
                <a:srgbClr val="214B8D"/>
              </a:solidFill>
              <a:prstDash val="solid"/>
              <a:round/>
            </a:ln>
          </p:spPr>
        </p:sp>
        <p:sp>
          <p:nvSpPr>
            <p:cNvPr name="TextBox 4" id="4"/>
            <p:cNvSpPr txBox="true"/>
            <p:nvPr/>
          </p:nvSpPr>
          <p:spPr>
            <a:xfrm>
              <a:off x="0" y="-76200"/>
              <a:ext cx="2909720" cy="430307"/>
            </a:xfrm>
            <a:prstGeom prst="rect">
              <a:avLst/>
            </a:prstGeom>
          </p:spPr>
          <p:txBody>
            <a:bodyPr anchor="ctr" rtlCol="false" tIns="50800" lIns="50800" bIns="50800" rIns="50800"/>
            <a:lstStyle/>
            <a:p>
              <a:pPr algn="ctr">
                <a:lnSpc>
                  <a:spcPts val="6299"/>
                </a:lnSpc>
                <a:spcBef>
                  <a:spcPct val="0"/>
                </a:spcBef>
              </a:pPr>
              <a:r>
                <a:rPr lang="en-US" b="true" sz="4499" i="true">
                  <a:solidFill>
                    <a:srgbClr val="191919"/>
                  </a:solidFill>
                  <a:latin typeface="Open Sans Bold Italics"/>
                  <a:ea typeface="Open Sans Bold Italics"/>
                  <a:cs typeface="Open Sans Bold Italics"/>
                  <a:sym typeface="Open Sans Bold Italics"/>
                </a:rPr>
                <a:t>¿Cómo logramos implementarlo?</a:t>
              </a:r>
            </a:p>
          </p:txBody>
        </p:sp>
      </p:grpSp>
      <p:grpSp>
        <p:nvGrpSpPr>
          <p:cNvPr name="Group 5" id="5"/>
          <p:cNvGrpSpPr/>
          <p:nvPr/>
        </p:nvGrpSpPr>
        <p:grpSpPr>
          <a:xfrm rot="0">
            <a:off x="3129719" y="2760646"/>
            <a:ext cx="12028561" cy="7292315"/>
            <a:chOff x="0" y="0"/>
            <a:chExt cx="16038082" cy="9723087"/>
          </a:xfrm>
        </p:grpSpPr>
        <p:sp>
          <p:nvSpPr>
            <p:cNvPr name="Freeform 6" id="6"/>
            <p:cNvSpPr/>
            <p:nvPr/>
          </p:nvSpPr>
          <p:spPr>
            <a:xfrm flipH="false" flipV="false" rot="0">
              <a:off x="0" y="0"/>
              <a:ext cx="16038082" cy="9723087"/>
            </a:xfrm>
            <a:custGeom>
              <a:avLst/>
              <a:gdLst/>
              <a:ahLst/>
              <a:cxnLst/>
              <a:rect r="r" b="b" t="t" l="l"/>
              <a:pathLst>
                <a:path h="9723087" w="16038082">
                  <a:moveTo>
                    <a:pt x="0" y="0"/>
                  </a:moveTo>
                  <a:lnTo>
                    <a:pt x="16038082" y="0"/>
                  </a:lnTo>
                  <a:lnTo>
                    <a:pt x="16038082" y="9723087"/>
                  </a:lnTo>
                  <a:lnTo>
                    <a:pt x="0" y="9723087"/>
                  </a:lnTo>
                  <a:lnTo>
                    <a:pt x="0" y="0"/>
                  </a:lnTo>
                  <a:close/>
                </a:path>
              </a:pathLst>
            </a:custGeom>
            <a:blipFill>
              <a:blip r:embed="rId2"/>
              <a:stretch>
                <a:fillRect l="0" t="0" r="0" b="0"/>
              </a:stretch>
            </a:blipFill>
          </p:spPr>
        </p:sp>
        <p:grpSp>
          <p:nvGrpSpPr>
            <p:cNvPr name="Group 7" id="7"/>
            <p:cNvGrpSpPr/>
            <p:nvPr/>
          </p:nvGrpSpPr>
          <p:grpSpPr>
            <a:xfrm rot="0">
              <a:off x="1756834" y="751567"/>
              <a:ext cx="3954958" cy="1111099"/>
              <a:chOff x="0" y="0"/>
              <a:chExt cx="781226" cy="219476"/>
            </a:xfrm>
          </p:grpSpPr>
          <p:sp>
            <p:nvSpPr>
              <p:cNvPr name="Freeform 8" id="8"/>
              <p:cNvSpPr/>
              <p:nvPr/>
            </p:nvSpPr>
            <p:spPr>
              <a:xfrm flipH="false" flipV="false" rot="0">
                <a:off x="0" y="0"/>
                <a:ext cx="781226" cy="219476"/>
              </a:xfrm>
              <a:custGeom>
                <a:avLst/>
                <a:gdLst/>
                <a:ahLst/>
                <a:cxnLst/>
                <a:rect r="r" b="b" t="t" l="l"/>
                <a:pathLst>
                  <a:path h="219476" w="781226">
                    <a:moveTo>
                      <a:pt x="0" y="0"/>
                    </a:moveTo>
                    <a:lnTo>
                      <a:pt x="781226" y="0"/>
                    </a:lnTo>
                    <a:lnTo>
                      <a:pt x="781226" y="219476"/>
                    </a:lnTo>
                    <a:lnTo>
                      <a:pt x="0" y="219476"/>
                    </a:lnTo>
                    <a:close/>
                  </a:path>
                </a:pathLst>
              </a:custGeom>
              <a:solidFill>
                <a:srgbClr val="FFFFFF"/>
              </a:solidFill>
            </p:spPr>
          </p:sp>
          <p:sp>
            <p:nvSpPr>
              <p:cNvPr name="TextBox 9" id="9"/>
              <p:cNvSpPr txBox="true"/>
              <p:nvPr/>
            </p:nvSpPr>
            <p:spPr>
              <a:xfrm>
                <a:off x="0" y="-57150"/>
                <a:ext cx="781226" cy="276626"/>
              </a:xfrm>
              <a:prstGeom prst="rect">
                <a:avLst/>
              </a:prstGeom>
            </p:spPr>
            <p:txBody>
              <a:bodyPr anchor="ctr" rtlCol="false" tIns="50800" lIns="50800" bIns="50800" rIns="50800"/>
              <a:lstStyle/>
              <a:p>
                <a:pPr algn="ctr">
                  <a:lnSpc>
                    <a:spcPts val="2520"/>
                  </a:lnSpc>
                </a:pPr>
                <a:r>
                  <a:rPr lang="en-US" b="true" sz="1800">
                    <a:solidFill>
                      <a:srgbClr val="000000"/>
                    </a:solidFill>
                    <a:latin typeface="Poppins Bold"/>
                    <a:ea typeface="Poppins Bold"/>
                    <a:cs typeface="Poppins Bold"/>
                    <a:sym typeface="Poppins Bold"/>
                  </a:rPr>
                  <a:t>Implementación y mantenimiento</a:t>
                </a:r>
              </a:p>
            </p:txBody>
          </p:sp>
        </p:grpSp>
        <p:grpSp>
          <p:nvGrpSpPr>
            <p:cNvPr name="Group 10" id="10"/>
            <p:cNvGrpSpPr/>
            <p:nvPr/>
          </p:nvGrpSpPr>
          <p:grpSpPr>
            <a:xfrm rot="0">
              <a:off x="10304674" y="888517"/>
              <a:ext cx="3903792" cy="974149"/>
              <a:chOff x="0" y="0"/>
              <a:chExt cx="771119" cy="192424"/>
            </a:xfrm>
          </p:grpSpPr>
          <p:sp>
            <p:nvSpPr>
              <p:cNvPr name="Freeform 11" id="11"/>
              <p:cNvSpPr/>
              <p:nvPr/>
            </p:nvSpPr>
            <p:spPr>
              <a:xfrm flipH="false" flipV="false" rot="0">
                <a:off x="0" y="0"/>
                <a:ext cx="771119" cy="192424"/>
              </a:xfrm>
              <a:custGeom>
                <a:avLst/>
                <a:gdLst/>
                <a:ahLst/>
                <a:cxnLst/>
                <a:rect r="r" b="b" t="t" l="l"/>
                <a:pathLst>
                  <a:path h="192424" w="771119">
                    <a:moveTo>
                      <a:pt x="0" y="0"/>
                    </a:moveTo>
                    <a:lnTo>
                      <a:pt x="771119" y="0"/>
                    </a:lnTo>
                    <a:lnTo>
                      <a:pt x="771119" y="192424"/>
                    </a:lnTo>
                    <a:lnTo>
                      <a:pt x="0" y="192424"/>
                    </a:lnTo>
                    <a:close/>
                  </a:path>
                </a:pathLst>
              </a:custGeom>
              <a:solidFill>
                <a:srgbClr val="FFFFFF"/>
              </a:solidFill>
            </p:spPr>
          </p:sp>
          <p:sp>
            <p:nvSpPr>
              <p:cNvPr name="TextBox 12" id="12"/>
              <p:cNvSpPr txBox="true"/>
              <p:nvPr/>
            </p:nvSpPr>
            <p:spPr>
              <a:xfrm>
                <a:off x="0" y="-57150"/>
                <a:ext cx="771119" cy="249574"/>
              </a:xfrm>
              <a:prstGeom prst="rect">
                <a:avLst/>
              </a:prstGeom>
            </p:spPr>
            <p:txBody>
              <a:bodyPr anchor="ctr" rtlCol="false" tIns="50800" lIns="50800" bIns="50800" rIns="50800"/>
              <a:lstStyle/>
              <a:p>
                <a:pPr algn="ctr">
                  <a:lnSpc>
                    <a:spcPts val="2520"/>
                  </a:lnSpc>
                </a:pPr>
                <a:r>
                  <a:rPr lang="en-US" b="true" sz="1800">
                    <a:solidFill>
                      <a:srgbClr val="000000"/>
                    </a:solidFill>
                    <a:latin typeface="Poppins Bold"/>
                    <a:ea typeface="Poppins Bold"/>
                    <a:cs typeface="Poppins Bold"/>
                    <a:sym typeface="Poppins Bold"/>
                  </a:rPr>
                  <a:t>Análisis de requisitos</a:t>
                </a:r>
              </a:p>
            </p:txBody>
          </p:sp>
        </p:grpSp>
        <p:grpSp>
          <p:nvGrpSpPr>
            <p:cNvPr name="Group 13" id="13"/>
            <p:cNvGrpSpPr/>
            <p:nvPr/>
          </p:nvGrpSpPr>
          <p:grpSpPr>
            <a:xfrm rot="0">
              <a:off x="1756834" y="5671024"/>
              <a:ext cx="2424069" cy="974149"/>
              <a:chOff x="0" y="0"/>
              <a:chExt cx="478828" cy="192424"/>
            </a:xfrm>
          </p:grpSpPr>
          <p:sp>
            <p:nvSpPr>
              <p:cNvPr name="Freeform 14" id="14"/>
              <p:cNvSpPr/>
              <p:nvPr/>
            </p:nvSpPr>
            <p:spPr>
              <a:xfrm flipH="false" flipV="false" rot="0">
                <a:off x="0" y="0"/>
                <a:ext cx="478828" cy="192424"/>
              </a:xfrm>
              <a:custGeom>
                <a:avLst/>
                <a:gdLst/>
                <a:ahLst/>
                <a:cxnLst/>
                <a:rect r="r" b="b" t="t" l="l"/>
                <a:pathLst>
                  <a:path h="192424" w="478828">
                    <a:moveTo>
                      <a:pt x="0" y="0"/>
                    </a:moveTo>
                    <a:lnTo>
                      <a:pt x="478828" y="0"/>
                    </a:lnTo>
                    <a:lnTo>
                      <a:pt x="478828" y="192424"/>
                    </a:lnTo>
                    <a:lnTo>
                      <a:pt x="0" y="192424"/>
                    </a:lnTo>
                    <a:close/>
                  </a:path>
                </a:pathLst>
              </a:custGeom>
              <a:solidFill>
                <a:srgbClr val="FFFFFF"/>
              </a:solidFill>
            </p:spPr>
          </p:sp>
          <p:sp>
            <p:nvSpPr>
              <p:cNvPr name="TextBox 15" id="15"/>
              <p:cNvSpPr txBox="true"/>
              <p:nvPr/>
            </p:nvSpPr>
            <p:spPr>
              <a:xfrm>
                <a:off x="0" y="-57150"/>
                <a:ext cx="478828" cy="249574"/>
              </a:xfrm>
              <a:prstGeom prst="rect">
                <a:avLst/>
              </a:prstGeom>
            </p:spPr>
            <p:txBody>
              <a:bodyPr anchor="ctr" rtlCol="false" tIns="50800" lIns="50800" bIns="50800" rIns="50800"/>
              <a:lstStyle/>
              <a:p>
                <a:pPr algn="ctr">
                  <a:lnSpc>
                    <a:spcPts val="2520"/>
                  </a:lnSpc>
                </a:pPr>
                <a:r>
                  <a:rPr lang="en-US" b="true" sz="1800">
                    <a:solidFill>
                      <a:srgbClr val="000000"/>
                    </a:solidFill>
                    <a:latin typeface="Poppins Bold"/>
                    <a:ea typeface="Poppins Bold"/>
                    <a:cs typeface="Poppins Bold"/>
                    <a:sym typeface="Poppins Bold"/>
                  </a:rPr>
                  <a:t>Pruebas</a:t>
                </a:r>
              </a:p>
            </p:txBody>
          </p:sp>
        </p:grpSp>
        <p:grpSp>
          <p:nvGrpSpPr>
            <p:cNvPr name="Group 16" id="16"/>
            <p:cNvGrpSpPr/>
            <p:nvPr/>
          </p:nvGrpSpPr>
          <p:grpSpPr>
            <a:xfrm rot="0">
              <a:off x="6804514" y="8663539"/>
              <a:ext cx="2424069" cy="974149"/>
              <a:chOff x="0" y="0"/>
              <a:chExt cx="478828" cy="192424"/>
            </a:xfrm>
          </p:grpSpPr>
          <p:sp>
            <p:nvSpPr>
              <p:cNvPr name="Freeform 17" id="17"/>
              <p:cNvSpPr/>
              <p:nvPr/>
            </p:nvSpPr>
            <p:spPr>
              <a:xfrm flipH="false" flipV="false" rot="0">
                <a:off x="0" y="0"/>
                <a:ext cx="478828" cy="192424"/>
              </a:xfrm>
              <a:custGeom>
                <a:avLst/>
                <a:gdLst/>
                <a:ahLst/>
                <a:cxnLst/>
                <a:rect r="r" b="b" t="t" l="l"/>
                <a:pathLst>
                  <a:path h="192424" w="478828">
                    <a:moveTo>
                      <a:pt x="0" y="0"/>
                    </a:moveTo>
                    <a:lnTo>
                      <a:pt x="478828" y="0"/>
                    </a:lnTo>
                    <a:lnTo>
                      <a:pt x="478828" y="192424"/>
                    </a:lnTo>
                    <a:lnTo>
                      <a:pt x="0" y="192424"/>
                    </a:lnTo>
                    <a:close/>
                  </a:path>
                </a:pathLst>
              </a:custGeom>
              <a:solidFill>
                <a:srgbClr val="FFFFFF"/>
              </a:solidFill>
            </p:spPr>
          </p:sp>
          <p:sp>
            <p:nvSpPr>
              <p:cNvPr name="TextBox 18" id="18"/>
              <p:cNvSpPr txBox="true"/>
              <p:nvPr/>
            </p:nvSpPr>
            <p:spPr>
              <a:xfrm>
                <a:off x="0" y="-57150"/>
                <a:ext cx="478828" cy="249574"/>
              </a:xfrm>
              <a:prstGeom prst="rect">
                <a:avLst/>
              </a:prstGeom>
            </p:spPr>
            <p:txBody>
              <a:bodyPr anchor="ctr" rtlCol="false" tIns="50800" lIns="50800" bIns="50800" rIns="50800"/>
              <a:lstStyle/>
              <a:p>
                <a:pPr algn="ctr">
                  <a:lnSpc>
                    <a:spcPts val="2520"/>
                  </a:lnSpc>
                </a:pPr>
                <a:r>
                  <a:rPr lang="en-US" b="true" sz="1800">
                    <a:solidFill>
                      <a:srgbClr val="000000"/>
                    </a:solidFill>
                    <a:latin typeface="Poppins Bold"/>
                    <a:ea typeface="Poppins Bold"/>
                    <a:cs typeface="Poppins Bold"/>
                    <a:sym typeface="Poppins Bold"/>
                  </a:rPr>
                  <a:t>Desarrollo</a:t>
                </a:r>
              </a:p>
            </p:txBody>
          </p:sp>
        </p:grpSp>
        <p:grpSp>
          <p:nvGrpSpPr>
            <p:cNvPr name="Group 19" id="19"/>
            <p:cNvGrpSpPr/>
            <p:nvPr/>
          </p:nvGrpSpPr>
          <p:grpSpPr>
            <a:xfrm rot="0">
              <a:off x="11784397" y="5480817"/>
              <a:ext cx="2424069" cy="974149"/>
              <a:chOff x="0" y="0"/>
              <a:chExt cx="478828" cy="192424"/>
            </a:xfrm>
          </p:grpSpPr>
          <p:sp>
            <p:nvSpPr>
              <p:cNvPr name="Freeform 20" id="20"/>
              <p:cNvSpPr/>
              <p:nvPr/>
            </p:nvSpPr>
            <p:spPr>
              <a:xfrm flipH="false" flipV="false" rot="0">
                <a:off x="0" y="0"/>
                <a:ext cx="478828" cy="192424"/>
              </a:xfrm>
              <a:custGeom>
                <a:avLst/>
                <a:gdLst/>
                <a:ahLst/>
                <a:cxnLst/>
                <a:rect r="r" b="b" t="t" l="l"/>
                <a:pathLst>
                  <a:path h="192424" w="478828">
                    <a:moveTo>
                      <a:pt x="0" y="0"/>
                    </a:moveTo>
                    <a:lnTo>
                      <a:pt x="478828" y="0"/>
                    </a:lnTo>
                    <a:lnTo>
                      <a:pt x="478828" y="192424"/>
                    </a:lnTo>
                    <a:lnTo>
                      <a:pt x="0" y="192424"/>
                    </a:lnTo>
                    <a:close/>
                  </a:path>
                </a:pathLst>
              </a:custGeom>
              <a:solidFill>
                <a:srgbClr val="FFFFFF"/>
              </a:solidFill>
            </p:spPr>
          </p:sp>
          <p:sp>
            <p:nvSpPr>
              <p:cNvPr name="TextBox 21" id="21"/>
              <p:cNvSpPr txBox="true"/>
              <p:nvPr/>
            </p:nvSpPr>
            <p:spPr>
              <a:xfrm>
                <a:off x="0" y="-57150"/>
                <a:ext cx="478828" cy="249574"/>
              </a:xfrm>
              <a:prstGeom prst="rect">
                <a:avLst/>
              </a:prstGeom>
            </p:spPr>
            <p:txBody>
              <a:bodyPr anchor="ctr" rtlCol="false" tIns="50800" lIns="50800" bIns="50800" rIns="50800"/>
              <a:lstStyle/>
              <a:p>
                <a:pPr algn="ctr">
                  <a:lnSpc>
                    <a:spcPts val="2520"/>
                  </a:lnSpc>
                </a:pPr>
                <a:r>
                  <a:rPr lang="en-US" b="true" sz="1800">
                    <a:solidFill>
                      <a:srgbClr val="000000"/>
                    </a:solidFill>
                    <a:latin typeface="Poppins Bold"/>
                    <a:ea typeface="Poppins Bold"/>
                    <a:cs typeface="Poppins Bold"/>
                    <a:sym typeface="Poppins Bold"/>
                  </a:rPr>
                  <a:t>Diseño</a:t>
                </a:r>
              </a:p>
            </p:txBody>
          </p:sp>
        </p:grpSp>
      </p:grpSp>
      <p:sp>
        <p:nvSpPr>
          <p:cNvPr name="Freeform 22" id="22"/>
          <p:cNvSpPr/>
          <p:nvPr/>
        </p:nvSpPr>
        <p:spPr>
          <a:xfrm flipH="true" flipV="false" rot="-5700357">
            <a:off x="11605917" y="5146606"/>
            <a:ext cx="2210239" cy="624392"/>
          </a:xfrm>
          <a:custGeom>
            <a:avLst/>
            <a:gdLst/>
            <a:ahLst/>
            <a:cxnLst/>
            <a:rect r="r" b="b" t="t" l="l"/>
            <a:pathLst>
              <a:path h="624392" w="2210239">
                <a:moveTo>
                  <a:pt x="2210239" y="0"/>
                </a:moveTo>
                <a:lnTo>
                  <a:pt x="0" y="0"/>
                </a:lnTo>
                <a:lnTo>
                  <a:pt x="0" y="624393"/>
                </a:lnTo>
                <a:lnTo>
                  <a:pt x="2210239" y="624393"/>
                </a:lnTo>
                <a:lnTo>
                  <a:pt x="221023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true" flipV="false" rot="-2760131">
            <a:off x="10903479" y="8389880"/>
            <a:ext cx="2210239" cy="624392"/>
          </a:xfrm>
          <a:custGeom>
            <a:avLst/>
            <a:gdLst/>
            <a:ahLst/>
            <a:cxnLst/>
            <a:rect r="r" b="b" t="t" l="l"/>
            <a:pathLst>
              <a:path h="624392" w="2210239">
                <a:moveTo>
                  <a:pt x="2210239" y="0"/>
                </a:moveTo>
                <a:lnTo>
                  <a:pt x="0" y="0"/>
                </a:lnTo>
                <a:lnTo>
                  <a:pt x="0" y="624392"/>
                </a:lnTo>
                <a:lnTo>
                  <a:pt x="2210239" y="624392"/>
                </a:lnTo>
                <a:lnTo>
                  <a:pt x="221023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true" flipV="false" rot="2382116">
            <a:off x="5508157" y="8627639"/>
            <a:ext cx="2210239" cy="624392"/>
          </a:xfrm>
          <a:custGeom>
            <a:avLst/>
            <a:gdLst/>
            <a:ahLst/>
            <a:cxnLst/>
            <a:rect r="r" b="b" t="t" l="l"/>
            <a:pathLst>
              <a:path h="624392" w="2210239">
                <a:moveTo>
                  <a:pt x="2210239" y="0"/>
                </a:moveTo>
                <a:lnTo>
                  <a:pt x="0" y="0"/>
                </a:lnTo>
                <a:lnTo>
                  <a:pt x="0" y="624393"/>
                </a:lnTo>
                <a:lnTo>
                  <a:pt x="2210239" y="624393"/>
                </a:lnTo>
                <a:lnTo>
                  <a:pt x="221023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true" flipV="false" rot="6718655">
            <a:off x="4236565" y="5160108"/>
            <a:ext cx="2210239" cy="624392"/>
          </a:xfrm>
          <a:custGeom>
            <a:avLst/>
            <a:gdLst/>
            <a:ahLst/>
            <a:cxnLst/>
            <a:rect r="r" b="b" t="t" l="l"/>
            <a:pathLst>
              <a:path h="624392" w="2210239">
                <a:moveTo>
                  <a:pt x="2210239" y="0"/>
                </a:moveTo>
                <a:lnTo>
                  <a:pt x="0" y="0"/>
                </a:lnTo>
                <a:lnTo>
                  <a:pt x="0" y="624393"/>
                </a:lnTo>
                <a:lnTo>
                  <a:pt x="2210239" y="624393"/>
                </a:lnTo>
                <a:lnTo>
                  <a:pt x="221023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6" id="26"/>
          <p:cNvSpPr txBox="true"/>
          <p:nvPr/>
        </p:nvSpPr>
        <p:spPr>
          <a:xfrm rot="0">
            <a:off x="2903123" y="1985572"/>
            <a:ext cx="1202856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191919"/>
                </a:solidFill>
                <a:latin typeface="TT Hoves Bold"/>
                <a:ea typeface="TT Hoves Bold"/>
                <a:cs typeface="TT Hoves Bold"/>
                <a:sym typeface="TT Hoves Bold"/>
              </a:rPr>
              <a:t>Ciclo de desarrollo de software (SDLC)</a:t>
            </a:r>
          </a:p>
        </p:txBody>
      </p:sp>
      <p:sp>
        <p:nvSpPr>
          <p:cNvPr name="Freeform 27" id="27"/>
          <p:cNvSpPr/>
          <p:nvPr/>
        </p:nvSpPr>
        <p:spPr>
          <a:xfrm flipH="false" flipV="false" rot="0">
            <a:off x="-1726038" y="7690229"/>
            <a:ext cx="4090687" cy="4120655"/>
          </a:xfrm>
          <a:custGeom>
            <a:avLst/>
            <a:gdLst/>
            <a:ahLst/>
            <a:cxnLst/>
            <a:rect r="r" b="b" t="t" l="l"/>
            <a:pathLst>
              <a:path h="4120655" w="4090687">
                <a:moveTo>
                  <a:pt x="0" y="0"/>
                </a:moveTo>
                <a:lnTo>
                  <a:pt x="4090687" y="0"/>
                </a:lnTo>
                <a:lnTo>
                  <a:pt x="4090687" y="4120655"/>
                </a:lnTo>
                <a:lnTo>
                  <a:pt x="0" y="41206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5603110" y="-1360009"/>
            <a:ext cx="4090687" cy="4120655"/>
          </a:xfrm>
          <a:custGeom>
            <a:avLst/>
            <a:gdLst/>
            <a:ahLst/>
            <a:cxnLst/>
            <a:rect r="r" b="b" t="t" l="l"/>
            <a:pathLst>
              <a:path h="4120655" w="4090687">
                <a:moveTo>
                  <a:pt x="0" y="0"/>
                </a:moveTo>
                <a:lnTo>
                  <a:pt x="4090686" y="0"/>
                </a:lnTo>
                <a:lnTo>
                  <a:pt x="4090686" y="4120655"/>
                </a:lnTo>
                <a:lnTo>
                  <a:pt x="0" y="41206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9" id="29"/>
          <p:cNvGrpSpPr/>
          <p:nvPr/>
        </p:nvGrpSpPr>
        <p:grpSpPr>
          <a:xfrm rot="0">
            <a:off x="-7101583" y="-5676567"/>
            <a:ext cx="10994424" cy="109944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79BE">
                <a:alpha val="11765"/>
              </a:srgbClr>
            </a:solidFill>
            <a:ln w="514350" cap="sq">
              <a:solidFill>
                <a:srgbClr val="2379BE">
                  <a:alpha val="11765"/>
                </a:srgbClr>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2303034" y="459668"/>
            <a:ext cx="4651379" cy="3086824"/>
          </a:xfrm>
          <a:custGeom>
            <a:avLst/>
            <a:gdLst/>
            <a:ahLst/>
            <a:cxnLst/>
            <a:rect r="r" b="b" t="t" l="l"/>
            <a:pathLst>
              <a:path h="3086824" w="4651379">
                <a:moveTo>
                  <a:pt x="0" y="0"/>
                </a:moveTo>
                <a:lnTo>
                  <a:pt x="4651379" y="0"/>
                </a:lnTo>
                <a:lnTo>
                  <a:pt x="4651379" y="3086825"/>
                </a:lnTo>
                <a:lnTo>
                  <a:pt x="0" y="3086825"/>
                </a:lnTo>
                <a:lnTo>
                  <a:pt x="0" y="0"/>
                </a:lnTo>
                <a:close/>
              </a:path>
            </a:pathLst>
          </a:custGeom>
          <a:blipFill>
            <a:blip r:embed="rId7">
              <a:alphaModFix amt="35000"/>
              <a:extLst>
                <a:ext uri="{96DAC541-7B7A-43D3-8B79-37D633B846F1}">
                  <asvg:svgBlip xmlns:asvg="http://schemas.microsoft.com/office/drawing/2016/SVG/main" r:embed="rId8"/>
                </a:ext>
              </a:extLst>
            </a:blip>
            <a:stretch>
              <a:fillRect l="0" t="0" r="0" b="0"/>
            </a:stretch>
          </a:blipFill>
        </p:spPr>
      </p:sp>
      <p:grpSp>
        <p:nvGrpSpPr>
          <p:cNvPr name="Group 33" id="33"/>
          <p:cNvGrpSpPr/>
          <p:nvPr/>
        </p:nvGrpSpPr>
        <p:grpSpPr>
          <a:xfrm rot="0">
            <a:off x="14404349" y="5143500"/>
            <a:ext cx="10994424" cy="1099442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2379BE">
                  <a:alpha val="11765"/>
                </a:srgbClr>
              </a:solidFill>
              <a:prstDash val="solid"/>
              <a:miter/>
            </a:ln>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6" id="36"/>
          <p:cNvSpPr/>
          <p:nvPr/>
        </p:nvSpPr>
        <p:spPr>
          <a:xfrm flipH="false" flipV="false" rot="0">
            <a:off x="15603110" y="7993695"/>
            <a:ext cx="4651379" cy="3086824"/>
          </a:xfrm>
          <a:custGeom>
            <a:avLst/>
            <a:gdLst/>
            <a:ahLst/>
            <a:cxnLst/>
            <a:rect r="r" b="b" t="t" l="l"/>
            <a:pathLst>
              <a:path h="3086824" w="4651379">
                <a:moveTo>
                  <a:pt x="0" y="0"/>
                </a:moveTo>
                <a:lnTo>
                  <a:pt x="4651379" y="0"/>
                </a:lnTo>
                <a:lnTo>
                  <a:pt x="4651379" y="3086824"/>
                </a:lnTo>
                <a:lnTo>
                  <a:pt x="0" y="3086824"/>
                </a:lnTo>
                <a:lnTo>
                  <a:pt x="0" y="0"/>
                </a:lnTo>
                <a:close/>
              </a:path>
            </a:pathLst>
          </a:custGeom>
          <a:blipFill>
            <a:blip r:embed="rId7">
              <a:alphaModFix amt="35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18373" y="505958"/>
            <a:ext cx="12132318" cy="9212636"/>
            <a:chOff x="0" y="0"/>
            <a:chExt cx="3195343" cy="2426373"/>
          </a:xfrm>
        </p:grpSpPr>
        <p:sp>
          <p:nvSpPr>
            <p:cNvPr name="Freeform 3" id="3"/>
            <p:cNvSpPr/>
            <p:nvPr/>
          </p:nvSpPr>
          <p:spPr>
            <a:xfrm flipH="false" flipV="false" rot="0">
              <a:off x="0" y="0"/>
              <a:ext cx="3195343" cy="2426373"/>
            </a:xfrm>
            <a:custGeom>
              <a:avLst/>
              <a:gdLst/>
              <a:ahLst/>
              <a:cxnLst/>
              <a:rect r="r" b="b" t="t" l="l"/>
              <a:pathLst>
                <a:path h="2426373" w="3195343">
                  <a:moveTo>
                    <a:pt x="32544" y="0"/>
                  </a:moveTo>
                  <a:lnTo>
                    <a:pt x="3162799" y="0"/>
                  </a:lnTo>
                  <a:cubicBezTo>
                    <a:pt x="3180772" y="0"/>
                    <a:pt x="3195343" y="14571"/>
                    <a:pt x="3195343" y="32544"/>
                  </a:cubicBezTo>
                  <a:lnTo>
                    <a:pt x="3195343" y="2393829"/>
                  </a:lnTo>
                  <a:cubicBezTo>
                    <a:pt x="3195343" y="2411803"/>
                    <a:pt x="3180772" y="2426373"/>
                    <a:pt x="3162799" y="2426373"/>
                  </a:cubicBezTo>
                  <a:lnTo>
                    <a:pt x="32544" y="2426373"/>
                  </a:lnTo>
                  <a:cubicBezTo>
                    <a:pt x="14571" y="2426373"/>
                    <a:pt x="0" y="2411803"/>
                    <a:pt x="0" y="2393829"/>
                  </a:cubicBezTo>
                  <a:lnTo>
                    <a:pt x="0" y="32544"/>
                  </a:lnTo>
                  <a:cubicBezTo>
                    <a:pt x="0" y="14571"/>
                    <a:pt x="14571" y="0"/>
                    <a:pt x="32544" y="0"/>
                  </a:cubicBezTo>
                  <a:close/>
                </a:path>
              </a:pathLst>
            </a:custGeom>
            <a:solidFill>
              <a:srgbClr val="2379BE"/>
            </a:solidFill>
            <a:ln cap="rnd">
              <a:noFill/>
              <a:prstDash val="solid"/>
              <a:round/>
            </a:ln>
          </p:spPr>
        </p:sp>
        <p:sp>
          <p:nvSpPr>
            <p:cNvPr name="TextBox 4" id="4"/>
            <p:cNvSpPr txBox="true"/>
            <p:nvPr/>
          </p:nvSpPr>
          <p:spPr>
            <a:xfrm>
              <a:off x="0" y="-38100"/>
              <a:ext cx="3195343" cy="246447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88923" y="8149279"/>
            <a:ext cx="7739117" cy="1569315"/>
            <a:chOff x="0" y="0"/>
            <a:chExt cx="273128" cy="55384"/>
          </a:xfrm>
        </p:grpSpPr>
        <p:sp>
          <p:nvSpPr>
            <p:cNvPr name="Freeform 6" id="6"/>
            <p:cNvSpPr/>
            <p:nvPr/>
          </p:nvSpPr>
          <p:spPr>
            <a:xfrm flipH="false" flipV="false" rot="0">
              <a:off x="0" y="0"/>
              <a:ext cx="273128" cy="55384"/>
            </a:xfrm>
            <a:custGeom>
              <a:avLst/>
              <a:gdLst/>
              <a:ahLst/>
              <a:cxnLst/>
              <a:rect r="r" b="b" t="t" l="l"/>
              <a:pathLst>
                <a:path h="55384" w="273128">
                  <a:moveTo>
                    <a:pt x="0" y="0"/>
                  </a:moveTo>
                  <a:lnTo>
                    <a:pt x="273128" y="0"/>
                  </a:lnTo>
                  <a:lnTo>
                    <a:pt x="273128" y="55384"/>
                  </a:lnTo>
                  <a:lnTo>
                    <a:pt x="0" y="55384"/>
                  </a:lnTo>
                  <a:close/>
                </a:path>
              </a:pathLst>
            </a:custGeom>
            <a:solidFill>
              <a:srgbClr val="9CB9DE"/>
            </a:solidFill>
            <a:ln cap="sq">
              <a:noFill/>
              <a:prstDash val="solid"/>
              <a:miter/>
            </a:ln>
          </p:spPr>
        </p:sp>
        <p:sp>
          <p:nvSpPr>
            <p:cNvPr name="TextBox 7" id="7"/>
            <p:cNvSpPr txBox="true"/>
            <p:nvPr/>
          </p:nvSpPr>
          <p:spPr>
            <a:xfrm>
              <a:off x="0" y="-38100"/>
              <a:ext cx="273128" cy="9348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52395" y="1736584"/>
            <a:ext cx="4897799" cy="1344501"/>
            <a:chOff x="0" y="0"/>
            <a:chExt cx="1289955" cy="354107"/>
          </a:xfrm>
        </p:grpSpPr>
        <p:sp>
          <p:nvSpPr>
            <p:cNvPr name="Freeform 9" id="9"/>
            <p:cNvSpPr/>
            <p:nvPr/>
          </p:nvSpPr>
          <p:spPr>
            <a:xfrm flipH="false" flipV="false" rot="0">
              <a:off x="0" y="0"/>
              <a:ext cx="1289955" cy="354107"/>
            </a:xfrm>
            <a:custGeom>
              <a:avLst/>
              <a:gdLst/>
              <a:ahLst/>
              <a:cxnLst/>
              <a:rect r="r" b="b" t="t" l="l"/>
              <a:pathLst>
                <a:path h="354107" w="1289955">
                  <a:moveTo>
                    <a:pt x="80615" y="0"/>
                  </a:moveTo>
                  <a:lnTo>
                    <a:pt x="1209340" y="0"/>
                  </a:lnTo>
                  <a:cubicBezTo>
                    <a:pt x="1253863" y="0"/>
                    <a:pt x="1289955" y="36093"/>
                    <a:pt x="1289955" y="80615"/>
                  </a:cubicBezTo>
                  <a:lnTo>
                    <a:pt x="1289955" y="273492"/>
                  </a:lnTo>
                  <a:cubicBezTo>
                    <a:pt x="1289955" y="318015"/>
                    <a:pt x="1253863" y="354107"/>
                    <a:pt x="1209340" y="354107"/>
                  </a:cubicBezTo>
                  <a:lnTo>
                    <a:pt x="80615" y="354107"/>
                  </a:lnTo>
                  <a:cubicBezTo>
                    <a:pt x="36093" y="354107"/>
                    <a:pt x="0" y="318015"/>
                    <a:pt x="0" y="273492"/>
                  </a:cubicBezTo>
                  <a:lnTo>
                    <a:pt x="0" y="80615"/>
                  </a:lnTo>
                  <a:cubicBezTo>
                    <a:pt x="0" y="36093"/>
                    <a:pt x="36093" y="0"/>
                    <a:pt x="80615" y="0"/>
                  </a:cubicBezTo>
                  <a:close/>
                </a:path>
              </a:pathLst>
            </a:custGeom>
            <a:solidFill>
              <a:srgbClr val="000000">
                <a:alpha val="0"/>
              </a:srgbClr>
            </a:solidFill>
            <a:ln w="57150" cap="rnd">
              <a:solidFill>
                <a:srgbClr val="2379BE"/>
              </a:solidFill>
              <a:prstDash val="solid"/>
              <a:round/>
            </a:ln>
          </p:spPr>
        </p:sp>
        <p:sp>
          <p:nvSpPr>
            <p:cNvPr name="TextBox 10" id="10"/>
            <p:cNvSpPr txBox="true"/>
            <p:nvPr/>
          </p:nvSpPr>
          <p:spPr>
            <a:xfrm>
              <a:off x="0" y="-38100"/>
              <a:ext cx="1289955" cy="392207"/>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7177978" y="2179406"/>
            <a:ext cx="10613109" cy="5969874"/>
          </a:xfrm>
          <a:prstGeom prst="rect">
            <a:avLst/>
          </a:prstGeom>
        </p:spPr>
      </p:pic>
      <p:sp>
        <p:nvSpPr>
          <p:cNvPr name="TextBox 12" id="12"/>
          <p:cNvSpPr txBox="true"/>
          <p:nvPr/>
        </p:nvSpPr>
        <p:spPr>
          <a:xfrm rot="0">
            <a:off x="589877" y="4305423"/>
            <a:ext cx="5436080" cy="1670214"/>
          </a:xfrm>
          <a:prstGeom prst="rect">
            <a:avLst/>
          </a:prstGeom>
        </p:spPr>
        <p:txBody>
          <a:bodyPr anchor="t" rtlCol="false" tIns="0" lIns="0" bIns="0" rIns="0">
            <a:spAutoFit/>
          </a:bodyPr>
          <a:lstStyle/>
          <a:p>
            <a:pPr algn="l" marL="511951" indent="-255976" lvl="1">
              <a:lnSpc>
                <a:spcPts val="3319"/>
              </a:lnSpc>
              <a:buFont typeface="Arial"/>
              <a:buChar char="•"/>
            </a:pPr>
            <a:r>
              <a:rPr lang="en-US" sz="2371">
                <a:solidFill>
                  <a:srgbClr val="002659"/>
                </a:solidFill>
                <a:latin typeface="Open Sans"/>
                <a:ea typeface="Open Sans"/>
                <a:cs typeface="Open Sans"/>
                <a:sym typeface="Open Sans"/>
              </a:rPr>
              <a:t>Crea institución</a:t>
            </a:r>
          </a:p>
          <a:p>
            <a:pPr algn="l" marL="511951" indent="-255976" lvl="1">
              <a:lnSpc>
                <a:spcPts val="3319"/>
              </a:lnSpc>
              <a:buFont typeface="Arial"/>
              <a:buChar char="•"/>
            </a:pPr>
            <a:r>
              <a:rPr lang="en-US" sz="2371">
                <a:solidFill>
                  <a:srgbClr val="002659"/>
                </a:solidFill>
                <a:latin typeface="Open Sans"/>
                <a:ea typeface="Open Sans"/>
                <a:cs typeface="Open Sans"/>
                <a:sym typeface="Open Sans"/>
              </a:rPr>
              <a:t>Crea grupo</a:t>
            </a:r>
          </a:p>
          <a:p>
            <a:pPr algn="l" marL="511951" indent="-255976" lvl="1">
              <a:lnSpc>
                <a:spcPts val="3319"/>
              </a:lnSpc>
              <a:buFont typeface="Arial"/>
              <a:buChar char="•"/>
            </a:pPr>
            <a:r>
              <a:rPr lang="en-US" sz="2371">
                <a:solidFill>
                  <a:srgbClr val="002659"/>
                </a:solidFill>
                <a:latin typeface="Open Sans"/>
                <a:ea typeface="Open Sans"/>
                <a:cs typeface="Open Sans"/>
                <a:sym typeface="Open Sans"/>
              </a:rPr>
              <a:t>Importa aspirantes</a:t>
            </a:r>
          </a:p>
          <a:p>
            <a:pPr algn="l" marL="511951" indent="-255976" lvl="1">
              <a:lnSpc>
                <a:spcPts val="3319"/>
              </a:lnSpc>
              <a:buFont typeface="Arial"/>
              <a:buChar char="•"/>
            </a:pPr>
            <a:r>
              <a:rPr lang="en-US" sz="2371">
                <a:solidFill>
                  <a:srgbClr val="002659"/>
                </a:solidFill>
                <a:latin typeface="Open Sans"/>
                <a:ea typeface="Open Sans"/>
                <a:cs typeface="Open Sans"/>
                <a:sym typeface="Open Sans"/>
              </a:rPr>
              <a:t>Consulta información del aspirante</a:t>
            </a:r>
          </a:p>
        </p:txBody>
      </p:sp>
      <p:sp>
        <p:nvSpPr>
          <p:cNvPr name="TextBox 13" id="13"/>
          <p:cNvSpPr txBox="true"/>
          <p:nvPr/>
        </p:nvSpPr>
        <p:spPr>
          <a:xfrm rot="0">
            <a:off x="994100" y="1733693"/>
            <a:ext cx="4414387" cy="1295396"/>
          </a:xfrm>
          <a:prstGeom prst="rect">
            <a:avLst/>
          </a:prstGeom>
        </p:spPr>
        <p:txBody>
          <a:bodyPr anchor="t" rtlCol="false" tIns="0" lIns="0" bIns="0" rIns="0">
            <a:spAutoFit/>
          </a:bodyPr>
          <a:lstStyle/>
          <a:p>
            <a:pPr algn="just">
              <a:lnSpc>
                <a:spcPts val="10500"/>
              </a:lnSpc>
              <a:spcBef>
                <a:spcPct val="0"/>
              </a:spcBef>
            </a:pPr>
            <a:r>
              <a:rPr lang="en-US" b="true" sz="7500" i="true">
                <a:solidFill>
                  <a:srgbClr val="191919"/>
                </a:solidFill>
                <a:latin typeface="Open Sans Bold Italics"/>
                <a:ea typeface="Open Sans Bold Italics"/>
                <a:cs typeface="Open Sans Bold Italics"/>
                <a:sym typeface="Open Sans Bold Italics"/>
              </a:rPr>
              <a:t>Psicologo</a:t>
            </a: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3844" y="594760"/>
            <a:ext cx="6467923" cy="1424513"/>
            <a:chOff x="0" y="0"/>
            <a:chExt cx="1530669" cy="337119"/>
          </a:xfrm>
        </p:grpSpPr>
        <p:sp>
          <p:nvSpPr>
            <p:cNvPr name="Freeform 3" id="3"/>
            <p:cNvSpPr/>
            <p:nvPr/>
          </p:nvSpPr>
          <p:spPr>
            <a:xfrm flipH="false" flipV="false" rot="0">
              <a:off x="0" y="0"/>
              <a:ext cx="1530669" cy="337119"/>
            </a:xfrm>
            <a:custGeom>
              <a:avLst/>
              <a:gdLst/>
              <a:ahLst/>
              <a:cxnLst/>
              <a:rect r="r" b="b" t="t" l="l"/>
              <a:pathLst>
                <a:path h="337119" w="1530669">
                  <a:moveTo>
                    <a:pt x="61046" y="0"/>
                  </a:moveTo>
                  <a:lnTo>
                    <a:pt x="1469623" y="0"/>
                  </a:lnTo>
                  <a:cubicBezTo>
                    <a:pt x="1503338" y="0"/>
                    <a:pt x="1530669" y="27331"/>
                    <a:pt x="1530669" y="61046"/>
                  </a:cubicBezTo>
                  <a:lnTo>
                    <a:pt x="1530669" y="276073"/>
                  </a:lnTo>
                  <a:cubicBezTo>
                    <a:pt x="1530669" y="292263"/>
                    <a:pt x="1524237" y="307791"/>
                    <a:pt x="1512789" y="319239"/>
                  </a:cubicBezTo>
                  <a:cubicBezTo>
                    <a:pt x="1501341" y="330687"/>
                    <a:pt x="1485813" y="337119"/>
                    <a:pt x="1469623" y="337119"/>
                  </a:cubicBezTo>
                  <a:lnTo>
                    <a:pt x="61046" y="337119"/>
                  </a:lnTo>
                  <a:cubicBezTo>
                    <a:pt x="27331" y="337119"/>
                    <a:pt x="0" y="309788"/>
                    <a:pt x="0" y="276073"/>
                  </a:cubicBezTo>
                  <a:lnTo>
                    <a:pt x="0" y="61046"/>
                  </a:lnTo>
                  <a:cubicBezTo>
                    <a:pt x="0" y="27331"/>
                    <a:pt x="27331" y="0"/>
                    <a:pt x="61046" y="0"/>
                  </a:cubicBezTo>
                  <a:close/>
                </a:path>
              </a:pathLst>
            </a:custGeom>
            <a:solidFill>
              <a:srgbClr val="000000">
                <a:alpha val="0"/>
              </a:srgbClr>
            </a:solidFill>
            <a:ln w="57150" cap="rnd">
              <a:solidFill>
                <a:srgbClr val="2379BE"/>
              </a:solidFill>
              <a:prstDash val="solid"/>
              <a:round/>
            </a:ln>
          </p:spPr>
        </p:sp>
        <p:sp>
          <p:nvSpPr>
            <p:cNvPr name="TextBox 4" id="4"/>
            <p:cNvSpPr txBox="true"/>
            <p:nvPr/>
          </p:nvSpPr>
          <p:spPr>
            <a:xfrm>
              <a:off x="0" y="-38100"/>
              <a:ext cx="1530669" cy="3752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780224" y="-666193"/>
            <a:ext cx="8811548" cy="11390768"/>
            <a:chOff x="0" y="0"/>
            <a:chExt cx="2320737" cy="3000038"/>
          </a:xfrm>
        </p:grpSpPr>
        <p:sp>
          <p:nvSpPr>
            <p:cNvPr name="Freeform 6" id="6"/>
            <p:cNvSpPr/>
            <p:nvPr/>
          </p:nvSpPr>
          <p:spPr>
            <a:xfrm flipH="false" flipV="false" rot="0">
              <a:off x="0" y="0"/>
              <a:ext cx="2320737" cy="3000038"/>
            </a:xfrm>
            <a:custGeom>
              <a:avLst/>
              <a:gdLst/>
              <a:ahLst/>
              <a:cxnLst/>
              <a:rect r="r" b="b" t="t" l="l"/>
              <a:pathLst>
                <a:path h="3000038" w="2320737">
                  <a:moveTo>
                    <a:pt x="44809" y="0"/>
                  </a:moveTo>
                  <a:lnTo>
                    <a:pt x="2275928" y="0"/>
                  </a:lnTo>
                  <a:cubicBezTo>
                    <a:pt x="2287812" y="0"/>
                    <a:pt x="2299209" y="4721"/>
                    <a:pt x="2307613" y="13124"/>
                  </a:cubicBezTo>
                  <a:cubicBezTo>
                    <a:pt x="2316016" y="21528"/>
                    <a:pt x="2320737" y="32925"/>
                    <a:pt x="2320737" y="44809"/>
                  </a:cubicBezTo>
                  <a:lnTo>
                    <a:pt x="2320737" y="2955229"/>
                  </a:lnTo>
                  <a:cubicBezTo>
                    <a:pt x="2320737" y="2967113"/>
                    <a:pt x="2316016" y="2978510"/>
                    <a:pt x="2307613" y="2986913"/>
                  </a:cubicBezTo>
                  <a:cubicBezTo>
                    <a:pt x="2299209" y="2995317"/>
                    <a:pt x="2287812" y="3000038"/>
                    <a:pt x="2275928" y="3000038"/>
                  </a:cubicBezTo>
                  <a:lnTo>
                    <a:pt x="44809" y="3000038"/>
                  </a:lnTo>
                  <a:cubicBezTo>
                    <a:pt x="32925" y="3000038"/>
                    <a:pt x="21528" y="2995317"/>
                    <a:pt x="13124" y="2986913"/>
                  </a:cubicBezTo>
                  <a:cubicBezTo>
                    <a:pt x="4721" y="2978510"/>
                    <a:pt x="0" y="2967113"/>
                    <a:pt x="0" y="2955229"/>
                  </a:cubicBezTo>
                  <a:lnTo>
                    <a:pt x="0" y="44809"/>
                  </a:lnTo>
                  <a:cubicBezTo>
                    <a:pt x="0" y="32925"/>
                    <a:pt x="4721" y="21528"/>
                    <a:pt x="13124" y="13124"/>
                  </a:cubicBezTo>
                  <a:cubicBezTo>
                    <a:pt x="21528" y="4721"/>
                    <a:pt x="32925" y="0"/>
                    <a:pt x="44809" y="0"/>
                  </a:cubicBezTo>
                  <a:close/>
                </a:path>
              </a:pathLst>
            </a:custGeom>
            <a:solidFill>
              <a:srgbClr val="2379BE"/>
            </a:solidFill>
            <a:ln cap="rnd">
              <a:noFill/>
              <a:prstDash val="solid"/>
              <a:round/>
            </a:ln>
          </p:spPr>
        </p:sp>
        <p:sp>
          <p:nvSpPr>
            <p:cNvPr name="TextBox 7" id="7"/>
            <p:cNvSpPr txBox="true"/>
            <p:nvPr/>
          </p:nvSpPr>
          <p:spPr>
            <a:xfrm>
              <a:off x="0" y="-38100"/>
              <a:ext cx="2320737" cy="303813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1174714">
            <a:off x="-2229749" y="4724959"/>
            <a:ext cx="8590061" cy="8652992"/>
          </a:xfrm>
          <a:custGeom>
            <a:avLst/>
            <a:gdLst/>
            <a:ahLst/>
            <a:cxnLst/>
            <a:rect r="r" b="b" t="t" l="l"/>
            <a:pathLst>
              <a:path h="8652992" w="8590061">
                <a:moveTo>
                  <a:pt x="8590061" y="0"/>
                </a:moveTo>
                <a:lnTo>
                  <a:pt x="0" y="0"/>
                </a:lnTo>
                <a:lnTo>
                  <a:pt x="0" y="8652992"/>
                </a:lnTo>
                <a:lnTo>
                  <a:pt x="8590061" y="8652992"/>
                </a:lnTo>
                <a:lnTo>
                  <a:pt x="859006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403352" y="3351933"/>
            <a:ext cx="4885147" cy="488514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9F5"/>
            </a:solidFill>
            <a:ln w="38100" cap="sq">
              <a:solidFill>
                <a:srgbClr val="214B8D"/>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900054" y="4346523"/>
            <a:ext cx="3725047" cy="1300056"/>
            <a:chOff x="0" y="0"/>
            <a:chExt cx="1530669" cy="534209"/>
          </a:xfrm>
        </p:grpSpPr>
        <p:sp>
          <p:nvSpPr>
            <p:cNvPr name="Freeform 13" id="13"/>
            <p:cNvSpPr/>
            <p:nvPr/>
          </p:nvSpPr>
          <p:spPr>
            <a:xfrm flipH="false" flipV="false" rot="0">
              <a:off x="0" y="0"/>
              <a:ext cx="1530669" cy="534209"/>
            </a:xfrm>
            <a:custGeom>
              <a:avLst/>
              <a:gdLst/>
              <a:ahLst/>
              <a:cxnLst/>
              <a:rect r="r" b="b" t="t" l="l"/>
              <a:pathLst>
                <a:path h="534209" w="1530669">
                  <a:moveTo>
                    <a:pt x="105995" y="0"/>
                  </a:moveTo>
                  <a:lnTo>
                    <a:pt x="1424673" y="0"/>
                  </a:lnTo>
                  <a:cubicBezTo>
                    <a:pt x="1452785" y="0"/>
                    <a:pt x="1479745" y="11167"/>
                    <a:pt x="1499623" y="31045"/>
                  </a:cubicBezTo>
                  <a:cubicBezTo>
                    <a:pt x="1519501" y="50923"/>
                    <a:pt x="1530669" y="77884"/>
                    <a:pt x="1530669" y="105995"/>
                  </a:cubicBezTo>
                  <a:lnTo>
                    <a:pt x="1530669" y="428214"/>
                  </a:lnTo>
                  <a:cubicBezTo>
                    <a:pt x="1530669" y="456326"/>
                    <a:pt x="1519501" y="483286"/>
                    <a:pt x="1499623" y="503164"/>
                  </a:cubicBezTo>
                  <a:cubicBezTo>
                    <a:pt x="1479745" y="523042"/>
                    <a:pt x="1452785" y="534209"/>
                    <a:pt x="1424673" y="534209"/>
                  </a:cubicBezTo>
                  <a:lnTo>
                    <a:pt x="105995" y="534209"/>
                  </a:lnTo>
                  <a:cubicBezTo>
                    <a:pt x="77884" y="534209"/>
                    <a:pt x="50923" y="523042"/>
                    <a:pt x="31045" y="503164"/>
                  </a:cubicBezTo>
                  <a:cubicBezTo>
                    <a:pt x="11167" y="483286"/>
                    <a:pt x="0" y="456326"/>
                    <a:pt x="0" y="428214"/>
                  </a:cubicBezTo>
                  <a:lnTo>
                    <a:pt x="0" y="105995"/>
                  </a:lnTo>
                  <a:cubicBezTo>
                    <a:pt x="0" y="77884"/>
                    <a:pt x="11167" y="50923"/>
                    <a:pt x="31045" y="31045"/>
                  </a:cubicBezTo>
                  <a:cubicBezTo>
                    <a:pt x="50923" y="11167"/>
                    <a:pt x="77884" y="0"/>
                    <a:pt x="105995" y="0"/>
                  </a:cubicBezTo>
                  <a:close/>
                </a:path>
              </a:pathLst>
            </a:custGeom>
            <a:solidFill>
              <a:srgbClr val="000000">
                <a:alpha val="0"/>
              </a:srgbClr>
            </a:solidFill>
            <a:ln w="57150" cap="rnd">
              <a:solidFill>
                <a:srgbClr val="214B8D"/>
              </a:solidFill>
              <a:prstDash val="solid"/>
              <a:round/>
            </a:ln>
          </p:spPr>
        </p:sp>
        <p:sp>
          <p:nvSpPr>
            <p:cNvPr name="TextBox 14" id="14"/>
            <p:cNvSpPr txBox="true"/>
            <p:nvPr/>
          </p:nvSpPr>
          <p:spPr>
            <a:xfrm>
              <a:off x="0" y="-38100"/>
              <a:ext cx="1530669" cy="572309"/>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587126" y="2692822"/>
            <a:ext cx="5907513" cy="590751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9F5"/>
            </a:solidFill>
            <a:ln w="66675" cap="sq">
              <a:solidFill>
                <a:srgbClr val="2883CC"/>
              </a:solidFill>
              <a:prstDash val="dash"/>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1246830" y="-1315307"/>
            <a:ext cx="7477545" cy="7532326"/>
          </a:xfrm>
          <a:custGeom>
            <a:avLst/>
            <a:gdLst/>
            <a:ahLst/>
            <a:cxnLst/>
            <a:rect r="r" b="b" t="t" l="l"/>
            <a:pathLst>
              <a:path h="7532326" w="7477545">
                <a:moveTo>
                  <a:pt x="0" y="0"/>
                </a:moveTo>
                <a:lnTo>
                  <a:pt x="7477546" y="0"/>
                </a:lnTo>
                <a:lnTo>
                  <a:pt x="7477546" y="7532326"/>
                </a:lnTo>
                <a:lnTo>
                  <a:pt x="0" y="7532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2793266" y="3351933"/>
            <a:ext cx="4885147" cy="488514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9F5"/>
            </a:solidFill>
            <a:ln w="38100" cap="sq">
              <a:solidFill>
                <a:srgbClr val="214B8D"/>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7460330" y="3989663"/>
            <a:ext cx="4161105" cy="818216"/>
            <a:chOff x="0" y="0"/>
            <a:chExt cx="1530669" cy="300982"/>
          </a:xfrm>
        </p:grpSpPr>
        <p:sp>
          <p:nvSpPr>
            <p:cNvPr name="Freeform 23" id="23"/>
            <p:cNvSpPr/>
            <p:nvPr/>
          </p:nvSpPr>
          <p:spPr>
            <a:xfrm flipH="false" flipV="false" rot="0">
              <a:off x="0" y="0"/>
              <a:ext cx="1530669" cy="300982"/>
            </a:xfrm>
            <a:custGeom>
              <a:avLst/>
              <a:gdLst/>
              <a:ahLst/>
              <a:cxnLst/>
              <a:rect r="r" b="b" t="t" l="l"/>
              <a:pathLst>
                <a:path h="300982" w="1530669">
                  <a:moveTo>
                    <a:pt x="94888" y="0"/>
                  </a:moveTo>
                  <a:lnTo>
                    <a:pt x="1435781" y="0"/>
                  </a:lnTo>
                  <a:cubicBezTo>
                    <a:pt x="1460947" y="0"/>
                    <a:pt x="1485082" y="9997"/>
                    <a:pt x="1502877" y="27792"/>
                  </a:cubicBezTo>
                  <a:cubicBezTo>
                    <a:pt x="1520672" y="45587"/>
                    <a:pt x="1530669" y="69722"/>
                    <a:pt x="1530669" y="94888"/>
                  </a:cubicBezTo>
                  <a:lnTo>
                    <a:pt x="1530669" y="206094"/>
                  </a:lnTo>
                  <a:cubicBezTo>
                    <a:pt x="1530669" y="258499"/>
                    <a:pt x="1488186" y="300982"/>
                    <a:pt x="1435781" y="300982"/>
                  </a:cubicBezTo>
                  <a:lnTo>
                    <a:pt x="94888" y="300982"/>
                  </a:lnTo>
                  <a:cubicBezTo>
                    <a:pt x="69722" y="300982"/>
                    <a:pt x="45587" y="290985"/>
                    <a:pt x="27792" y="273190"/>
                  </a:cubicBezTo>
                  <a:cubicBezTo>
                    <a:pt x="9997" y="255395"/>
                    <a:pt x="0" y="231260"/>
                    <a:pt x="0" y="206094"/>
                  </a:cubicBezTo>
                  <a:lnTo>
                    <a:pt x="0" y="94888"/>
                  </a:lnTo>
                  <a:cubicBezTo>
                    <a:pt x="0" y="69722"/>
                    <a:pt x="9997" y="45587"/>
                    <a:pt x="27792" y="27792"/>
                  </a:cubicBezTo>
                  <a:cubicBezTo>
                    <a:pt x="45587" y="9997"/>
                    <a:pt x="69722" y="0"/>
                    <a:pt x="94888" y="0"/>
                  </a:cubicBezTo>
                  <a:close/>
                </a:path>
              </a:pathLst>
            </a:custGeom>
            <a:solidFill>
              <a:srgbClr val="000000">
                <a:alpha val="0"/>
              </a:srgbClr>
            </a:solidFill>
            <a:ln w="57150" cap="rnd">
              <a:solidFill>
                <a:srgbClr val="2883CC"/>
              </a:solidFill>
              <a:prstDash val="solid"/>
              <a:round/>
            </a:ln>
          </p:spPr>
        </p:sp>
        <p:sp>
          <p:nvSpPr>
            <p:cNvPr name="TextBox 24" id="24"/>
            <p:cNvSpPr txBox="true"/>
            <p:nvPr/>
          </p:nvSpPr>
          <p:spPr>
            <a:xfrm>
              <a:off x="0" y="-38100"/>
              <a:ext cx="1530669" cy="339082"/>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3456664" y="4507326"/>
            <a:ext cx="3725047" cy="829224"/>
            <a:chOff x="0" y="0"/>
            <a:chExt cx="1530669" cy="340739"/>
          </a:xfrm>
        </p:grpSpPr>
        <p:sp>
          <p:nvSpPr>
            <p:cNvPr name="Freeform 26" id="26"/>
            <p:cNvSpPr/>
            <p:nvPr/>
          </p:nvSpPr>
          <p:spPr>
            <a:xfrm flipH="false" flipV="false" rot="0">
              <a:off x="0" y="0"/>
              <a:ext cx="1530669" cy="340739"/>
            </a:xfrm>
            <a:custGeom>
              <a:avLst/>
              <a:gdLst/>
              <a:ahLst/>
              <a:cxnLst/>
              <a:rect r="r" b="b" t="t" l="l"/>
              <a:pathLst>
                <a:path h="340739" w="1530669">
                  <a:moveTo>
                    <a:pt x="105995" y="0"/>
                  </a:moveTo>
                  <a:lnTo>
                    <a:pt x="1424673" y="0"/>
                  </a:lnTo>
                  <a:cubicBezTo>
                    <a:pt x="1452785" y="0"/>
                    <a:pt x="1479745" y="11167"/>
                    <a:pt x="1499623" y="31045"/>
                  </a:cubicBezTo>
                  <a:cubicBezTo>
                    <a:pt x="1519501" y="50923"/>
                    <a:pt x="1530669" y="77884"/>
                    <a:pt x="1530669" y="105995"/>
                  </a:cubicBezTo>
                  <a:lnTo>
                    <a:pt x="1530669" y="234743"/>
                  </a:lnTo>
                  <a:cubicBezTo>
                    <a:pt x="1530669" y="293283"/>
                    <a:pt x="1483213" y="340739"/>
                    <a:pt x="1424673" y="340739"/>
                  </a:cubicBezTo>
                  <a:lnTo>
                    <a:pt x="105995" y="340739"/>
                  </a:lnTo>
                  <a:cubicBezTo>
                    <a:pt x="77884" y="340739"/>
                    <a:pt x="50923" y="329571"/>
                    <a:pt x="31045" y="309693"/>
                  </a:cubicBezTo>
                  <a:cubicBezTo>
                    <a:pt x="11167" y="289815"/>
                    <a:pt x="0" y="262855"/>
                    <a:pt x="0" y="234743"/>
                  </a:cubicBezTo>
                  <a:lnTo>
                    <a:pt x="0" y="105995"/>
                  </a:lnTo>
                  <a:cubicBezTo>
                    <a:pt x="0" y="77884"/>
                    <a:pt x="11167" y="50923"/>
                    <a:pt x="31045" y="31045"/>
                  </a:cubicBezTo>
                  <a:cubicBezTo>
                    <a:pt x="50923" y="11167"/>
                    <a:pt x="77884" y="0"/>
                    <a:pt x="105995" y="0"/>
                  </a:cubicBezTo>
                  <a:close/>
                </a:path>
              </a:pathLst>
            </a:custGeom>
            <a:solidFill>
              <a:srgbClr val="000000">
                <a:alpha val="0"/>
              </a:srgbClr>
            </a:solidFill>
            <a:ln w="57150" cap="rnd">
              <a:solidFill>
                <a:srgbClr val="214B8D"/>
              </a:solidFill>
              <a:prstDash val="solid"/>
              <a:round/>
            </a:ln>
          </p:spPr>
        </p:sp>
        <p:sp>
          <p:nvSpPr>
            <p:cNvPr name="TextBox 27" id="27"/>
            <p:cNvSpPr txBox="true"/>
            <p:nvPr/>
          </p:nvSpPr>
          <p:spPr>
            <a:xfrm>
              <a:off x="0" y="-38100"/>
              <a:ext cx="1530669" cy="378839"/>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1343801" y="729288"/>
            <a:ext cx="5168008" cy="1041156"/>
          </a:xfrm>
          <a:prstGeom prst="rect">
            <a:avLst/>
          </a:prstGeom>
        </p:spPr>
        <p:txBody>
          <a:bodyPr anchor="t" rtlCol="false" tIns="0" lIns="0" bIns="0" rIns="0">
            <a:spAutoFit/>
          </a:bodyPr>
          <a:lstStyle/>
          <a:p>
            <a:pPr algn="l">
              <a:lnSpc>
                <a:spcPts val="8550"/>
              </a:lnSpc>
            </a:pPr>
            <a:r>
              <a:rPr lang="en-US" sz="6107" b="true">
                <a:solidFill>
                  <a:srgbClr val="191919"/>
                </a:solidFill>
                <a:latin typeface="Open Sans Bold"/>
                <a:ea typeface="Open Sans Bold"/>
                <a:cs typeface="Open Sans Bold"/>
                <a:sym typeface="Open Sans Bold"/>
              </a:rPr>
              <a:t>Colaboración</a:t>
            </a:r>
          </a:p>
        </p:txBody>
      </p:sp>
      <p:sp>
        <p:nvSpPr>
          <p:cNvPr name="TextBox 29" id="29"/>
          <p:cNvSpPr txBox="true"/>
          <p:nvPr/>
        </p:nvSpPr>
        <p:spPr>
          <a:xfrm rot="0">
            <a:off x="2065282" y="6112597"/>
            <a:ext cx="3561287" cy="974698"/>
          </a:xfrm>
          <a:prstGeom prst="rect">
            <a:avLst/>
          </a:prstGeom>
        </p:spPr>
        <p:txBody>
          <a:bodyPr anchor="t" rtlCol="false" tIns="0" lIns="0" bIns="0" rIns="0">
            <a:spAutoFit/>
          </a:bodyPr>
          <a:lstStyle/>
          <a:p>
            <a:pPr algn="ctr">
              <a:lnSpc>
                <a:spcPts val="3746"/>
              </a:lnSpc>
            </a:pPr>
            <a:r>
              <a:rPr lang="en-US" sz="3862" spc="-235" strike="noStrike" u="none">
                <a:solidFill>
                  <a:srgbClr val="214B8D"/>
                </a:solidFill>
                <a:latin typeface="TT Hoves"/>
                <a:ea typeface="TT Hoves"/>
                <a:cs typeface="TT Hoves"/>
                <a:sym typeface="TT Hoves"/>
              </a:rPr>
              <a:t>Terman</a:t>
            </a:r>
          </a:p>
          <a:p>
            <a:pPr algn="ctr">
              <a:lnSpc>
                <a:spcPts val="3746"/>
              </a:lnSpc>
            </a:pPr>
            <a:r>
              <a:rPr lang="en-US" sz="3862" spc="-235" strike="noStrike" u="none">
                <a:solidFill>
                  <a:srgbClr val="214B8D"/>
                </a:solidFill>
                <a:latin typeface="TT Hoves"/>
                <a:ea typeface="TT Hoves"/>
                <a:cs typeface="TT Hoves"/>
                <a:sym typeface="TT Hoves"/>
              </a:rPr>
              <a:t>Hartman</a:t>
            </a:r>
          </a:p>
        </p:txBody>
      </p:sp>
      <p:sp>
        <p:nvSpPr>
          <p:cNvPr name="TextBox 30" id="30"/>
          <p:cNvSpPr txBox="true"/>
          <p:nvPr/>
        </p:nvSpPr>
        <p:spPr>
          <a:xfrm rot="0">
            <a:off x="2668245" y="4319255"/>
            <a:ext cx="2412511" cy="1223424"/>
          </a:xfrm>
          <a:prstGeom prst="rect">
            <a:avLst/>
          </a:prstGeom>
        </p:spPr>
        <p:txBody>
          <a:bodyPr anchor="t" rtlCol="false" tIns="0" lIns="0" bIns="0" rIns="0">
            <a:spAutoFit/>
          </a:bodyPr>
          <a:lstStyle/>
          <a:p>
            <a:pPr algn="ctr">
              <a:lnSpc>
                <a:spcPts val="4924"/>
              </a:lnSpc>
            </a:pPr>
            <a:r>
              <a:rPr lang="en-US" b="true" sz="3517">
                <a:solidFill>
                  <a:srgbClr val="191919"/>
                </a:solidFill>
                <a:latin typeface="Open Sans Bold"/>
                <a:ea typeface="Open Sans Bold"/>
                <a:cs typeface="Open Sans Bold"/>
                <a:sym typeface="Open Sans Bold"/>
              </a:rPr>
              <a:t>Monarch Systems</a:t>
            </a:r>
          </a:p>
        </p:txBody>
      </p:sp>
      <p:sp>
        <p:nvSpPr>
          <p:cNvPr name="TextBox 31" id="31"/>
          <p:cNvSpPr txBox="true"/>
          <p:nvPr/>
        </p:nvSpPr>
        <p:spPr>
          <a:xfrm rot="0">
            <a:off x="7496269" y="5441325"/>
            <a:ext cx="4089227" cy="1694263"/>
          </a:xfrm>
          <a:prstGeom prst="rect">
            <a:avLst/>
          </a:prstGeom>
        </p:spPr>
        <p:txBody>
          <a:bodyPr anchor="t" rtlCol="false" tIns="0" lIns="0" bIns="0" rIns="0">
            <a:spAutoFit/>
          </a:bodyPr>
          <a:lstStyle/>
          <a:p>
            <a:pPr algn="ctr">
              <a:lnSpc>
                <a:spcPts val="6490"/>
              </a:lnSpc>
            </a:pPr>
            <a:r>
              <a:rPr lang="en-US" sz="6691" spc="-408">
                <a:solidFill>
                  <a:srgbClr val="214B8D"/>
                </a:solidFill>
                <a:latin typeface="TT Hoves"/>
                <a:ea typeface="TT Hoves"/>
                <a:cs typeface="TT Hoves"/>
                <a:sym typeface="TT Hoves"/>
              </a:rPr>
              <a:t>Otis</a:t>
            </a:r>
          </a:p>
          <a:p>
            <a:pPr algn="ctr">
              <a:lnSpc>
                <a:spcPts val="6490"/>
              </a:lnSpc>
            </a:pPr>
            <a:r>
              <a:rPr lang="en-US" sz="6691" spc="-408">
                <a:solidFill>
                  <a:srgbClr val="214B8D"/>
                </a:solidFill>
                <a:latin typeface="TT Hoves"/>
                <a:ea typeface="TT Hoves"/>
                <a:cs typeface="TT Hoves"/>
                <a:sym typeface="TT Hoves"/>
              </a:rPr>
              <a:t>Colores</a:t>
            </a:r>
          </a:p>
        </p:txBody>
      </p:sp>
      <p:sp>
        <p:nvSpPr>
          <p:cNvPr name="TextBox 32" id="32"/>
          <p:cNvSpPr txBox="true"/>
          <p:nvPr/>
        </p:nvSpPr>
        <p:spPr>
          <a:xfrm rot="0">
            <a:off x="8181502" y="4002114"/>
            <a:ext cx="2694923" cy="681906"/>
          </a:xfrm>
          <a:prstGeom prst="rect">
            <a:avLst/>
          </a:prstGeom>
        </p:spPr>
        <p:txBody>
          <a:bodyPr anchor="t" rtlCol="false" tIns="0" lIns="0" bIns="0" rIns="0">
            <a:spAutoFit/>
          </a:bodyPr>
          <a:lstStyle/>
          <a:p>
            <a:pPr algn="ctr">
              <a:lnSpc>
                <a:spcPts val="5500"/>
              </a:lnSpc>
            </a:pPr>
            <a:r>
              <a:rPr lang="en-US" b="true" sz="3929">
                <a:solidFill>
                  <a:srgbClr val="191919"/>
                </a:solidFill>
                <a:latin typeface="Open Sans Bold"/>
                <a:ea typeface="Open Sans Bold"/>
                <a:cs typeface="Open Sans Bold"/>
                <a:sym typeface="Open Sans Bold"/>
              </a:rPr>
              <a:t>VaultTech</a:t>
            </a:r>
          </a:p>
        </p:txBody>
      </p:sp>
      <p:sp>
        <p:nvSpPr>
          <p:cNvPr name="TextBox 33" id="33"/>
          <p:cNvSpPr txBox="true"/>
          <p:nvPr/>
        </p:nvSpPr>
        <p:spPr>
          <a:xfrm rot="0">
            <a:off x="13455196" y="5772532"/>
            <a:ext cx="3561287" cy="974698"/>
          </a:xfrm>
          <a:prstGeom prst="rect">
            <a:avLst/>
          </a:prstGeom>
        </p:spPr>
        <p:txBody>
          <a:bodyPr anchor="t" rtlCol="false" tIns="0" lIns="0" bIns="0" rIns="0">
            <a:spAutoFit/>
          </a:bodyPr>
          <a:lstStyle/>
          <a:p>
            <a:pPr algn="ctr">
              <a:lnSpc>
                <a:spcPts val="3746"/>
              </a:lnSpc>
            </a:pPr>
            <a:r>
              <a:rPr lang="en-US" sz="3862" spc="-235">
                <a:solidFill>
                  <a:srgbClr val="214B8D"/>
                </a:solidFill>
                <a:latin typeface="TT Hoves"/>
                <a:ea typeface="TT Hoves"/>
                <a:cs typeface="TT Hoves"/>
                <a:sym typeface="TT Hoves"/>
              </a:rPr>
              <a:t>Kostick</a:t>
            </a:r>
          </a:p>
          <a:p>
            <a:pPr algn="ctr">
              <a:lnSpc>
                <a:spcPts val="3746"/>
              </a:lnSpc>
            </a:pPr>
            <a:r>
              <a:rPr lang="en-US" sz="3862" spc="-235">
                <a:solidFill>
                  <a:srgbClr val="214B8D"/>
                </a:solidFill>
                <a:latin typeface="TT Hoves"/>
                <a:ea typeface="TT Hoves"/>
                <a:cs typeface="TT Hoves"/>
                <a:sym typeface="TT Hoves"/>
              </a:rPr>
              <a:t>16PF</a:t>
            </a:r>
          </a:p>
        </p:txBody>
      </p:sp>
      <p:sp>
        <p:nvSpPr>
          <p:cNvPr name="TextBox 34" id="34"/>
          <p:cNvSpPr txBox="true"/>
          <p:nvPr/>
        </p:nvSpPr>
        <p:spPr>
          <a:xfrm rot="0">
            <a:off x="14112932" y="4543120"/>
            <a:ext cx="2412511" cy="600380"/>
          </a:xfrm>
          <a:prstGeom prst="rect">
            <a:avLst/>
          </a:prstGeom>
        </p:spPr>
        <p:txBody>
          <a:bodyPr anchor="t" rtlCol="false" tIns="0" lIns="0" bIns="0" rIns="0">
            <a:spAutoFit/>
          </a:bodyPr>
          <a:lstStyle/>
          <a:p>
            <a:pPr algn="ctr">
              <a:lnSpc>
                <a:spcPts val="4924"/>
              </a:lnSpc>
            </a:pPr>
            <a:r>
              <a:rPr lang="en-US" b="true" sz="3517">
                <a:solidFill>
                  <a:srgbClr val="191919"/>
                </a:solidFill>
                <a:latin typeface="Open Sans Bold"/>
                <a:ea typeface="Open Sans Bold"/>
                <a:cs typeface="Open Sans Bold"/>
                <a:sym typeface="Open Sans Bold"/>
              </a:rPr>
              <a:t>SoftSync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66215" y="-666193"/>
            <a:ext cx="13325557" cy="11390768"/>
            <a:chOff x="0" y="0"/>
            <a:chExt cx="3509612" cy="3000038"/>
          </a:xfrm>
        </p:grpSpPr>
        <p:sp>
          <p:nvSpPr>
            <p:cNvPr name="Freeform 3" id="3"/>
            <p:cNvSpPr/>
            <p:nvPr/>
          </p:nvSpPr>
          <p:spPr>
            <a:xfrm flipH="false" flipV="false" rot="0">
              <a:off x="0" y="0"/>
              <a:ext cx="3509612" cy="3000038"/>
            </a:xfrm>
            <a:custGeom>
              <a:avLst/>
              <a:gdLst/>
              <a:ahLst/>
              <a:cxnLst/>
              <a:rect r="r" b="b" t="t" l="l"/>
              <a:pathLst>
                <a:path h="3000038" w="3509612">
                  <a:moveTo>
                    <a:pt x="29630" y="0"/>
                  </a:moveTo>
                  <a:lnTo>
                    <a:pt x="3479982" y="0"/>
                  </a:lnTo>
                  <a:cubicBezTo>
                    <a:pt x="3496346" y="0"/>
                    <a:pt x="3509612" y="13266"/>
                    <a:pt x="3509612" y="29630"/>
                  </a:cubicBezTo>
                  <a:lnTo>
                    <a:pt x="3509612" y="2970407"/>
                  </a:lnTo>
                  <a:cubicBezTo>
                    <a:pt x="3509612" y="2978266"/>
                    <a:pt x="3506490" y="2985802"/>
                    <a:pt x="3500933" y="2991359"/>
                  </a:cubicBezTo>
                  <a:cubicBezTo>
                    <a:pt x="3495377" y="2996916"/>
                    <a:pt x="3487840" y="3000038"/>
                    <a:pt x="3479982" y="3000038"/>
                  </a:cubicBezTo>
                  <a:lnTo>
                    <a:pt x="29630" y="3000038"/>
                  </a:lnTo>
                  <a:cubicBezTo>
                    <a:pt x="13266" y="3000038"/>
                    <a:pt x="0" y="2986772"/>
                    <a:pt x="0" y="2970407"/>
                  </a:cubicBezTo>
                  <a:lnTo>
                    <a:pt x="0" y="29630"/>
                  </a:lnTo>
                  <a:cubicBezTo>
                    <a:pt x="0" y="13266"/>
                    <a:pt x="13266" y="0"/>
                    <a:pt x="29630" y="0"/>
                  </a:cubicBezTo>
                  <a:close/>
                </a:path>
              </a:pathLst>
            </a:custGeom>
            <a:solidFill>
              <a:srgbClr val="2379BE"/>
            </a:solidFill>
            <a:ln cap="rnd">
              <a:noFill/>
              <a:prstDash val="solid"/>
              <a:round/>
            </a:ln>
          </p:spPr>
        </p:sp>
        <p:sp>
          <p:nvSpPr>
            <p:cNvPr name="TextBox 4" id="4"/>
            <p:cNvSpPr txBox="true"/>
            <p:nvPr/>
          </p:nvSpPr>
          <p:spPr>
            <a:xfrm>
              <a:off x="0" y="-38100"/>
              <a:ext cx="3509612" cy="30381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44717" y="1390767"/>
            <a:ext cx="4591258" cy="1279997"/>
            <a:chOff x="0" y="0"/>
            <a:chExt cx="1209220" cy="337119"/>
          </a:xfrm>
        </p:grpSpPr>
        <p:sp>
          <p:nvSpPr>
            <p:cNvPr name="Freeform 6" id="6"/>
            <p:cNvSpPr/>
            <p:nvPr/>
          </p:nvSpPr>
          <p:spPr>
            <a:xfrm flipH="false" flipV="false" rot="0">
              <a:off x="0" y="0"/>
              <a:ext cx="1209220" cy="337119"/>
            </a:xfrm>
            <a:custGeom>
              <a:avLst/>
              <a:gdLst/>
              <a:ahLst/>
              <a:cxnLst/>
              <a:rect r="r" b="b" t="t" l="l"/>
              <a:pathLst>
                <a:path h="337119" w="1209220">
                  <a:moveTo>
                    <a:pt x="85998" y="0"/>
                  </a:moveTo>
                  <a:lnTo>
                    <a:pt x="1123223" y="0"/>
                  </a:lnTo>
                  <a:cubicBezTo>
                    <a:pt x="1146031" y="0"/>
                    <a:pt x="1167904" y="9060"/>
                    <a:pt x="1184032" y="25188"/>
                  </a:cubicBezTo>
                  <a:cubicBezTo>
                    <a:pt x="1200160" y="41316"/>
                    <a:pt x="1209220" y="63190"/>
                    <a:pt x="1209220" y="85998"/>
                  </a:cubicBezTo>
                  <a:lnTo>
                    <a:pt x="1209220" y="251121"/>
                  </a:lnTo>
                  <a:cubicBezTo>
                    <a:pt x="1209220" y="273929"/>
                    <a:pt x="1200160" y="295803"/>
                    <a:pt x="1184032" y="311930"/>
                  </a:cubicBezTo>
                  <a:cubicBezTo>
                    <a:pt x="1167904" y="328058"/>
                    <a:pt x="1146031" y="337119"/>
                    <a:pt x="1123223" y="337119"/>
                  </a:cubicBezTo>
                  <a:lnTo>
                    <a:pt x="85998" y="337119"/>
                  </a:lnTo>
                  <a:cubicBezTo>
                    <a:pt x="63190" y="337119"/>
                    <a:pt x="41316" y="328058"/>
                    <a:pt x="25188" y="311930"/>
                  </a:cubicBezTo>
                  <a:cubicBezTo>
                    <a:pt x="9060" y="295803"/>
                    <a:pt x="0" y="273929"/>
                    <a:pt x="0" y="251121"/>
                  </a:cubicBezTo>
                  <a:lnTo>
                    <a:pt x="0" y="85998"/>
                  </a:lnTo>
                  <a:cubicBezTo>
                    <a:pt x="0" y="63190"/>
                    <a:pt x="9060" y="41316"/>
                    <a:pt x="25188" y="25188"/>
                  </a:cubicBezTo>
                  <a:cubicBezTo>
                    <a:pt x="41316" y="9060"/>
                    <a:pt x="63190" y="0"/>
                    <a:pt x="85998" y="0"/>
                  </a:cubicBezTo>
                  <a:close/>
                </a:path>
              </a:pathLst>
            </a:custGeom>
            <a:solidFill>
              <a:srgbClr val="000000">
                <a:alpha val="0"/>
              </a:srgbClr>
            </a:solidFill>
            <a:ln w="57150" cap="rnd">
              <a:solidFill>
                <a:srgbClr val="2379BE"/>
              </a:solidFill>
              <a:prstDash val="solid"/>
              <a:round/>
            </a:ln>
          </p:spPr>
        </p:sp>
        <p:sp>
          <p:nvSpPr>
            <p:cNvPr name="TextBox 7" id="7"/>
            <p:cNvSpPr txBox="true"/>
            <p:nvPr/>
          </p:nvSpPr>
          <p:spPr>
            <a:xfrm>
              <a:off x="0" y="-38100"/>
              <a:ext cx="1209220" cy="3752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088923" y="8149279"/>
            <a:ext cx="6740527" cy="1569315"/>
            <a:chOff x="0" y="0"/>
            <a:chExt cx="237885" cy="55384"/>
          </a:xfrm>
        </p:grpSpPr>
        <p:sp>
          <p:nvSpPr>
            <p:cNvPr name="Freeform 9" id="9"/>
            <p:cNvSpPr/>
            <p:nvPr/>
          </p:nvSpPr>
          <p:spPr>
            <a:xfrm flipH="false" flipV="false" rot="0">
              <a:off x="0" y="0"/>
              <a:ext cx="237885" cy="55384"/>
            </a:xfrm>
            <a:custGeom>
              <a:avLst/>
              <a:gdLst/>
              <a:ahLst/>
              <a:cxnLst/>
              <a:rect r="r" b="b" t="t" l="l"/>
              <a:pathLst>
                <a:path h="55384" w="237885">
                  <a:moveTo>
                    <a:pt x="0" y="0"/>
                  </a:moveTo>
                  <a:lnTo>
                    <a:pt x="237885" y="0"/>
                  </a:lnTo>
                  <a:lnTo>
                    <a:pt x="237885" y="55384"/>
                  </a:lnTo>
                  <a:lnTo>
                    <a:pt x="0" y="55384"/>
                  </a:lnTo>
                  <a:close/>
                </a:path>
              </a:pathLst>
            </a:custGeom>
            <a:solidFill>
              <a:srgbClr val="9CB9DE"/>
            </a:solidFill>
            <a:ln cap="sq">
              <a:noFill/>
              <a:prstDash val="solid"/>
              <a:miter/>
            </a:ln>
          </p:spPr>
        </p:sp>
        <p:sp>
          <p:nvSpPr>
            <p:cNvPr name="TextBox 10" id="10"/>
            <p:cNvSpPr txBox="true"/>
            <p:nvPr/>
          </p:nvSpPr>
          <p:spPr>
            <a:xfrm>
              <a:off x="0" y="-38100"/>
              <a:ext cx="237885" cy="93484"/>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5507111" y="1816475"/>
            <a:ext cx="12653265" cy="7117462"/>
          </a:xfrm>
          <a:prstGeom prst="rect">
            <a:avLst/>
          </a:prstGeom>
        </p:spPr>
      </p:pic>
      <p:sp>
        <p:nvSpPr>
          <p:cNvPr name="TextBox 12" id="12"/>
          <p:cNvSpPr txBox="true"/>
          <p:nvPr/>
        </p:nvSpPr>
        <p:spPr>
          <a:xfrm rot="0">
            <a:off x="505895" y="1334170"/>
            <a:ext cx="4430081" cy="1259840"/>
          </a:xfrm>
          <a:prstGeom prst="rect">
            <a:avLst/>
          </a:prstGeom>
        </p:spPr>
        <p:txBody>
          <a:bodyPr anchor="t" rtlCol="false" tIns="0" lIns="0" bIns="0" rIns="0">
            <a:spAutoFit/>
          </a:bodyPr>
          <a:lstStyle/>
          <a:p>
            <a:pPr algn="l">
              <a:lnSpc>
                <a:spcPts val="10359"/>
              </a:lnSpc>
            </a:pPr>
            <a:r>
              <a:rPr lang="en-US" b="true" sz="7399" i="true">
                <a:solidFill>
                  <a:srgbClr val="191919"/>
                </a:solidFill>
                <a:latin typeface="Open Sans Bold Italics"/>
                <a:ea typeface="Open Sans Bold Italics"/>
                <a:cs typeface="Open Sans Bold Italics"/>
                <a:sym typeface="Open Sans Bold Italics"/>
              </a:rPr>
              <a:t>Aspirante</a:t>
            </a:r>
          </a:p>
        </p:txBody>
      </p:sp>
      <p:sp>
        <p:nvSpPr>
          <p:cNvPr name="TextBox 13" id="13"/>
          <p:cNvSpPr txBox="true"/>
          <p:nvPr/>
        </p:nvSpPr>
        <p:spPr>
          <a:xfrm rot="0">
            <a:off x="467018" y="3925495"/>
            <a:ext cx="4659817" cy="2159768"/>
          </a:xfrm>
          <a:prstGeom prst="rect">
            <a:avLst/>
          </a:prstGeom>
        </p:spPr>
        <p:txBody>
          <a:bodyPr anchor="t" rtlCol="false" tIns="0" lIns="0" bIns="0" rIns="0">
            <a:spAutoFit/>
          </a:bodyPr>
          <a:lstStyle/>
          <a:p>
            <a:pPr algn="l" marL="438845" indent="-219423" lvl="1">
              <a:lnSpc>
                <a:spcPts val="2845"/>
              </a:lnSpc>
              <a:buFont typeface="Arial"/>
              <a:buChar char="•"/>
            </a:pPr>
            <a:r>
              <a:rPr lang="en-US" sz="2032">
                <a:solidFill>
                  <a:srgbClr val="002659"/>
                </a:solidFill>
                <a:latin typeface="Open Sans"/>
                <a:ea typeface="Open Sans"/>
                <a:cs typeface="Open Sans"/>
                <a:sym typeface="Open Sans"/>
              </a:rPr>
              <a:t>Responde Prueba Colores</a:t>
            </a:r>
          </a:p>
          <a:p>
            <a:pPr algn="l" marL="438845" indent="-219423" lvl="1">
              <a:lnSpc>
                <a:spcPts val="2845"/>
              </a:lnSpc>
              <a:buFont typeface="Arial"/>
              <a:buChar char="•"/>
            </a:pPr>
            <a:r>
              <a:rPr lang="en-US" sz="2032">
                <a:solidFill>
                  <a:srgbClr val="002659"/>
                </a:solidFill>
                <a:latin typeface="Open Sans"/>
                <a:ea typeface="Open Sans"/>
                <a:cs typeface="Open Sans"/>
                <a:sym typeface="Open Sans"/>
              </a:rPr>
              <a:t>Responde Prueba Otis</a:t>
            </a:r>
          </a:p>
          <a:p>
            <a:pPr algn="l" marL="438845" indent="-219423" lvl="1">
              <a:lnSpc>
                <a:spcPts val="2845"/>
              </a:lnSpc>
              <a:buFont typeface="Arial"/>
              <a:buChar char="•"/>
            </a:pPr>
            <a:r>
              <a:rPr lang="en-US" sz="2032">
                <a:solidFill>
                  <a:srgbClr val="002659"/>
                </a:solidFill>
                <a:latin typeface="Open Sans"/>
                <a:ea typeface="Open Sans"/>
                <a:cs typeface="Open Sans"/>
                <a:sym typeface="Open Sans"/>
              </a:rPr>
              <a:t>Responde Prueba Kostick</a:t>
            </a:r>
          </a:p>
          <a:p>
            <a:pPr algn="l" marL="438845" indent="-219423" lvl="1">
              <a:lnSpc>
                <a:spcPts val="2845"/>
              </a:lnSpc>
              <a:buFont typeface="Arial"/>
              <a:buChar char="•"/>
            </a:pPr>
            <a:r>
              <a:rPr lang="en-US" sz="2032">
                <a:solidFill>
                  <a:srgbClr val="002659"/>
                </a:solidFill>
                <a:latin typeface="Open Sans"/>
                <a:ea typeface="Open Sans"/>
                <a:cs typeface="Open Sans"/>
                <a:sym typeface="Open Sans"/>
              </a:rPr>
              <a:t>Responde Prueba 16PF</a:t>
            </a:r>
          </a:p>
          <a:p>
            <a:pPr algn="l" marL="438845" indent="-219423" lvl="1">
              <a:lnSpc>
                <a:spcPts val="2845"/>
              </a:lnSpc>
              <a:buFont typeface="Arial"/>
              <a:buChar char="•"/>
            </a:pPr>
            <a:r>
              <a:rPr lang="en-US" sz="2032">
                <a:solidFill>
                  <a:srgbClr val="002659"/>
                </a:solidFill>
                <a:latin typeface="Open Sans"/>
                <a:ea typeface="Open Sans"/>
                <a:cs typeface="Open Sans"/>
                <a:sym typeface="Open Sans"/>
              </a:rPr>
              <a:t>Responde Prueba Hartman</a:t>
            </a:r>
          </a:p>
          <a:p>
            <a:pPr algn="l" marL="438845" indent="-219423" lvl="1">
              <a:lnSpc>
                <a:spcPts val="2845"/>
              </a:lnSpc>
              <a:buFont typeface="Arial"/>
              <a:buChar char="•"/>
            </a:pPr>
            <a:r>
              <a:rPr lang="en-US" sz="2032">
                <a:solidFill>
                  <a:srgbClr val="002659"/>
                </a:solidFill>
                <a:latin typeface="Open Sans"/>
                <a:ea typeface="Open Sans"/>
                <a:cs typeface="Open Sans"/>
                <a:sym typeface="Open Sans"/>
              </a:rPr>
              <a:t>Responde Prueba Terman</a:t>
            </a:r>
          </a:p>
        </p:txBody>
      </p:sp>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DAGmKkPZ79w</dc:identifier>
  <dcterms:modified xsi:type="dcterms:W3CDTF">2011-08-01T06:04:30Z</dcterms:modified>
  <cp:revision>1</cp:revision>
  <dc:title>Presentación Final</dc:title>
</cp:coreProperties>
</file>